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60" r:id="rId6"/>
    <p:sldId id="263" r:id="rId7"/>
    <p:sldId id="265" r:id="rId8"/>
    <p:sldId id="261" r:id="rId9"/>
    <p:sldId id="267" r:id="rId10"/>
    <p:sldId id="268" r:id="rId11"/>
    <p:sldId id="264" r:id="rId12"/>
    <p:sldId id="266" r:id="rId13"/>
    <p:sldId id="259" r:id="rId14"/>
    <p:sldId id="269" r:id="rId15"/>
    <p:sldId id="270" r:id="rId16"/>
    <p:sldId id="271" r:id="rId17"/>
    <p:sldId id="273" r:id="rId18"/>
    <p:sldId id="272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0"/>
  </p:normalViewPr>
  <p:slideViewPr>
    <p:cSldViewPr snapToGrid="0">
      <p:cViewPr>
        <p:scale>
          <a:sx n="94" d="100"/>
          <a:sy n="94" d="100"/>
        </p:scale>
        <p:origin x="127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275D26-2C7A-62B9-72BE-DBC406A9FC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8AFE9B0-7F91-E5A4-B254-7B96EA89A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26F3B8-0666-B904-D04C-19E2B4B39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19B3B5-84B7-3F6E-78A0-14B9B57D6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81558D-AF5E-5EC6-EDAB-10099679A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342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182B3B-A321-D814-E6B2-C86DA256C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0BD940-22FC-8FA6-49C1-01603BC978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9D496D-1E0C-24B2-54DF-FBA53EC77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513E7A-0BF9-0DF9-5DB5-C52988D3C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BA1711-2B8C-410C-02A4-0002A20F3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074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091FE8B-9AFA-8AA3-EBFA-F5FBB5A4EF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7EF680-4062-4570-A9AA-64D99054F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3315B7-EDFC-E0DF-5B44-CB0D83426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9AD6EE-ED2A-56D9-1EC2-100DA575C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36F6F4-C200-E60F-DC1F-6714D2303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343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670999-01C4-6123-B703-10FCBF185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F87842-CF1D-E97B-0908-7AC1E4FCC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472081-C1FA-89D1-4845-9753487F9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624799-CEB8-A215-07E9-FD0A16083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FE3C7B-6A6D-741B-3BC8-5C190422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2466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379309-671E-3C80-7843-3AE8F0047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5B37C9-F223-0592-0D8A-12D7DECCB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0F2221-9982-15BD-0391-DDA4B85D8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4791A8-B2C4-6038-71F1-EC14433F5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B2D874-6C8A-EFAD-21F1-AA234337E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4266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8233FC-D9D3-6087-F7CA-8F25E90F1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731415-DF9F-C0E0-60C1-E5B7D298A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9FB51B-3E50-260E-F35B-614B2CD85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7F658E-548E-CBB0-94C5-4DC8DD7F4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8934586-DE70-7406-F0EB-EFFE75C10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645C49-B33D-DB92-BCAD-FD415173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1764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7B3314-0EC9-DDDB-DD0C-605244C6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D8BE9A-D15C-0DE4-F6D8-393F60DFD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58734D6-4021-4844-525F-B18BFC26D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481910-DDBF-58EF-4DF2-06DB38982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051CA78-C15B-7920-6905-9C4CA3960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E153526-200E-42C2-6102-44B177FEE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7C55203-B8D6-45C6-939B-6D832C198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7C88AE-F3F4-546F-F201-146A7C70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3003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EC79B9-ACD6-9A25-9A5E-788258052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C5106BE-8E11-88EB-F04C-89D976C3F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FAF675F-6C60-1B5C-450C-CF72FE7F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49A885B-20EE-1147-A847-2385F4572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5548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69CE1F7-9C4C-8688-C55B-4248DB072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4F40A36-CC94-5BED-1CA6-60A422235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178A1EA-2B82-5606-C270-0AC94E67D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9644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62D7DC-2351-F199-6D6A-98455FF9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EE48A7-3797-122D-527B-04284CD35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0219530-815E-9F1D-B5A5-C9A52440BE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3D050A-DE13-4AF3-97EB-8C9E7F9BA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C36D6D-FCFC-40F3-4A08-D5FA7B663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DD5A00-CF34-51FF-4934-A16829535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8422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F853A9-B17C-798B-7C4A-035D7FB55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ADC1D1-697B-2BD7-DE99-8087FC289D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D1A645-4D07-6C0A-9CFD-C117934D4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1E01CB-0E9D-DE1F-4350-9A5F9959F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D70D7C-DAFE-D409-781B-44A81916B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E99A7D-293A-2C13-C641-9DD0350F1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4235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16C2E5E-12AD-2D11-39B7-ABF9976C8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B963AA-2658-7CCF-AF8F-98185DE85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071599-C0C5-63A8-5319-7C573391E7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54A6E-BE25-E745-A4A2-E2D4B909305C}" type="datetimeFigureOut">
              <a:rPr kumimoji="1" lang="zh-CN" altLang="en-US" smtClean="0"/>
              <a:t>2023/6/3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2BE223-6DCD-0362-C3C3-9F800C58CA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3F119B-7A43-3C6E-6D6D-205CEF3F13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DF87A-B35A-7B49-86C5-F971531CEC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140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jn1996.blog.csdn.net/article/details/130814286" TargetMode="Externa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link.zhihu.com/?target=https%3A//github.com/databrickslabs/dolly" TargetMode="External"/><Relationship Id="rId13" Type="http://schemas.openxmlformats.org/officeDocument/2006/relationships/hyperlink" Target="https://link.zhihu.com/?target=https%3A//github.com/Lightning-AI/lit-llama" TargetMode="External"/><Relationship Id="rId3" Type="http://schemas.openxmlformats.org/officeDocument/2006/relationships/image" Target="../media/image2.jpeg"/><Relationship Id="rId7" Type="http://schemas.openxmlformats.org/officeDocument/2006/relationships/hyperlink" Target="https://link.zhihu.com/?target=https%3A//github.com/mymusise/ChatGLM-Tuning" TargetMode="External"/><Relationship Id="rId12" Type="http://schemas.openxmlformats.org/officeDocument/2006/relationships/hyperlink" Target="https://link.zhihu.com/?target=https%3A//github.com/nomic-ai/gpt4all" TargetMode="External"/><Relationship Id="rId17" Type="http://schemas.openxmlformats.org/officeDocument/2006/relationships/hyperlink" Target="https://github.com/HugAILab/HugNLP" TargetMode="External"/><Relationship Id="rId2" Type="http://schemas.openxmlformats.org/officeDocument/2006/relationships/image" Target="../media/image1.png"/><Relationship Id="rId16" Type="http://schemas.openxmlformats.org/officeDocument/2006/relationships/hyperlink" Target="https://github.com/XueFuzhao/InstructionWild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ink.zhihu.com/?target=https%3A//github.com/THUDM/ChatGLM-6B" TargetMode="External"/><Relationship Id="rId11" Type="http://schemas.openxmlformats.org/officeDocument/2006/relationships/hyperlink" Target="https://link.zhihu.com/?target=https%3A//github.com/lm-sys/FastChat" TargetMode="External"/><Relationship Id="rId5" Type="http://schemas.openxmlformats.org/officeDocument/2006/relationships/hyperlink" Target="https://link.zhihu.com/?target=https%3A//github.com/tloen/alpaca-lora" TargetMode="External"/><Relationship Id="rId15" Type="http://schemas.openxmlformats.org/officeDocument/2006/relationships/hyperlink" Target="https://huggingface.co/datasets/lvwerra/stack-exchange-paired" TargetMode="External"/><Relationship Id="rId10" Type="http://schemas.openxmlformats.org/officeDocument/2006/relationships/hyperlink" Target="https://link.zhihu.com/?target=https%3A//github.com/togethercomputer/OpenChatKit" TargetMode="External"/><Relationship Id="rId4" Type="http://schemas.openxmlformats.org/officeDocument/2006/relationships/hyperlink" Target="https://github.com/tatsu-lab/stanford_alpaca" TargetMode="External"/><Relationship Id="rId9" Type="http://schemas.openxmlformats.org/officeDocument/2006/relationships/hyperlink" Target="https://link.zhihu.com/?target=https%3A//github.com/LianjiaTech/BELLE" TargetMode="External"/><Relationship Id="rId14" Type="http://schemas.openxmlformats.org/officeDocument/2006/relationships/hyperlink" Target="https://huggingface.co/datasets/Anthropic/hh-rlh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jn1996.blog.csdn.net/article/details/130764843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hyperlink" Target="https://github.com/HugAILab/HugNLP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hyperlink" Target="https://openai.com/product" TargetMode="External"/><Relationship Id="rId4" Type="http://schemas.openxmlformats.org/officeDocument/2006/relationships/hyperlink" Target="https://www.cnblogs.com/LexLuc/p/17178547.html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jn1996.blog.csdn.net/article/details/120607050" TargetMode="External"/><Relationship Id="rId5" Type="http://schemas.openxmlformats.org/officeDocument/2006/relationships/hyperlink" Target="https://github.com/DaSE4Good/EfficientTools/tree/main/class3" TargetMode="Externa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" TargetMode="External"/><Relationship Id="rId3" Type="http://schemas.openxmlformats.org/officeDocument/2006/relationships/image" Target="../media/image2.jpe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huggingface.co/" TargetMode="External"/><Relationship Id="rId4" Type="http://schemas.openxmlformats.org/officeDocument/2006/relationships/hyperlink" Target="https://so.csdn.net/so/search?q=Huggingface&amp;spm=1001.2101.3001.702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DaSE4Good/EfficientTools/tree/main/class3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jn1996.blog.csdn.net/article/details/130381131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zhuanlan.zhihu.com/p/408166011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zhuanlan.zhihu.com/p/614916562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0CC1988-85AD-C436-DD86-556F728C4314}"/>
              </a:ext>
            </a:extLst>
          </p:cNvPr>
          <p:cNvSpPr txBox="1"/>
          <p:nvPr/>
        </p:nvSpPr>
        <p:spPr>
          <a:xfrm>
            <a:off x="805537" y="2202377"/>
            <a:ext cx="105809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i="0" dirty="0">
                <a:solidFill>
                  <a:srgbClr val="1F2328"/>
                </a:solidFill>
                <a:effectLst/>
                <a:latin typeface="Times" pitchFamily="2" charset="0"/>
                <a:ea typeface="FangSong" panose="02010609060101010101" pitchFamily="49" charset="-122"/>
              </a:rPr>
              <a:t>“工具提升计划”数据学院朋辈助学活动（第一期）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7C6D36-FD2E-5D5C-465D-7733F529B3D5}"/>
              </a:ext>
            </a:extLst>
          </p:cNvPr>
          <p:cNvSpPr txBox="1"/>
          <p:nvPr/>
        </p:nvSpPr>
        <p:spPr>
          <a:xfrm>
            <a:off x="3926169" y="4640170"/>
            <a:ext cx="43396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王嘉宁</a:t>
            </a:r>
            <a:endParaRPr kumimoji="1" lang="en-US" altLang="zh-CN" sz="2400" dirty="0">
              <a:latin typeface="Times" pitchFamily="2" charset="0"/>
              <a:ea typeface="FangSong" panose="02010609060101010101" pitchFamily="49" charset="-122"/>
            </a:endParaRPr>
          </a:p>
          <a:p>
            <a:pPr algn="ctr"/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华东师范大学数据学院 博士生</a:t>
            </a:r>
            <a:endParaRPr kumimoji="1" lang="en-US" altLang="zh-CN" sz="2400" dirty="0">
              <a:latin typeface="Times" pitchFamily="2" charset="0"/>
              <a:ea typeface="FangSong" panose="02010609060101010101" pitchFamily="49" charset="-122"/>
            </a:endParaRPr>
          </a:p>
          <a:p>
            <a:pPr algn="ctr"/>
            <a:r>
              <a:rPr kumimoji="1" lang="en-US" altLang="zh-CN" sz="2400" dirty="0">
                <a:latin typeface="Times" pitchFamily="2" charset="0"/>
                <a:ea typeface="FangSong" panose="02010609060101010101" pitchFamily="49" charset="-122"/>
              </a:rPr>
              <a:t>2023</a:t>
            </a:r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年</a:t>
            </a:r>
            <a:r>
              <a:rPr kumimoji="1" lang="en-US" altLang="zh-CN" sz="2400" dirty="0">
                <a:latin typeface="Times" pitchFamily="2" charset="0"/>
                <a:ea typeface="FangSong" panose="02010609060101010101" pitchFamily="49" charset="-122"/>
              </a:rPr>
              <a:t>6</a:t>
            </a:r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月</a:t>
            </a:r>
            <a:r>
              <a:rPr kumimoji="1" lang="en-US" altLang="zh-CN" sz="2400" dirty="0">
                <a:latin typeface="Times" pitchFamily="2" charset="0"/>
                <a:ea typeface="FangSong" panose="02010609060101010101" pitchFamily="49" charset="-122"/>
              </a:rPr>
              <a:t>6</a:t>
            </a:r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日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E6E9A4D-E5A5-3955-374F-B27DEE33F1A2}"/>
              </a:ext>
            </a:extLst>
          </p:cNvPr>
          <p:cNvSpPr txBox="1"/>
          <p:nvPr/>
        </p:nvSpPr>
        <p:spPr>
          <a:xfrm>
            <a:off x="805536" y="3105834"/>
            <a:ext cx="10580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i="0" dirty="0">
                <a:solidFill>
                  <a:srgbClr val="1F2328"/>
                </a:solidFill>
                <a:effectLst/>
                <a:latin typeface="Times" pitchFamily="2" charset="0"/>
                <a:ea typeface="FangSong" panose="02010609060101010101" pitchFamily="49" charset="-122"/>
              </a:rPr>
              <a:t>Hugging</a:t>
            </a:r>
            <a:r>
              <a:rPr lang="zh-CN" altLang="en-US" sz="3600" b="1" i="0" dirty="0">
                <a:solidFill>
                  <a:srgbClr val="1F2328"/>
                </a:solidFill>
                <a:effectLst/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lang="en-US" altLang="zh-CN" sz="3600" b="1" i="0" dirty="0">
                <a:solidFill>
                  <a:srgbClr val="1F2328"/>
                </a:solidFill>
                <a:effectLst/>
                <a:latin typeface="Times" pitchFamily="2" charset="0"/>
                <a:ea typeface="FangSong" panose="02010609060101010101" pitchFamily="49" charset="-122"/>
              </a:rPr>
              <a:t>Face</a:t>
            </a:r>
            <a:r>
              <a:rPr lang="zh-CN" altLang="en-US" sz="3600" b="1" i="0" dirty="0">
                <a:solidFill>
                  <a:srgbClr val="1F2328"/>
                </a:solidFill>
                <a:effectLst/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lang="en-US" altLang="zh-CN" sz="3600" b="1" i="0" dirty="0">
                <a:solidFill>
                  <a:srgbClr val="1F2328"/>
                </a:solidFill>
                <a:effectLst/>
                <a:latin typeface="Times" pitchFamily="2" charset="0"/>
                <a:ea typeface="FangSong" panose="02010609060101010101" pitchFamily="49" charset="-122"/>
              </a:rPr>
              <a:t>&amp;</a:t>
            </a:r>
            <a:r>
              <a:rPr lang="zh-CN" altLang="en-US" sz="3600" b="1" i="0" dirty="0">
                <a:solidFill>
                  <a:srgbClr val="1F2328"/>
                </a:solidFill>
                <a:effectLst/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lang="en-US" altLang="zh-CN" sz="3600" b="1" i="0" dirty="0" err="1">
                <a:solidFill>
                  <a:srgbClr val="1F2328"/>
                </a:solidFill>
                <a:effectLst/>
                <a:latin typeface="Times" pitchFamily="2" charset="0"/>
                <a:ea typeface="FangSong" panose="02010609060101010101" pitchFamily="49" charset="-122"/>
              </a:rPr>
              <a:t>OpenAI</a:t>
            </a:r>
            <a:endParaRPr lang="zh-CN" altLang="en-US" sz="3600" b="1" i="0" dirty="0">
              <a:solidFill>
                <a:srgbClr val="1F2328"/>
              </a:solidFill>
              <a:effectLst/>
              <a:latin typeface="Times" pitchFamily="2" charset="0"/>
              <a:ea typeface="FangSong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3860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15A04A9-7FFC-02CB-8F24-15FEB2F19A6C}"/>
              </a:ext>
            </a:extLst>
          </p:cNvPr>
          <p:cNvSpPr txBox="1"/>
          <p:nvPr/>
        </p:nvSpPr>
        <p:spPr>
          <a:xfrm>
            <a:off x="5234227" y="35880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大模型相关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D90A07-8B6F-BC52-29B7-5189B26C5A62}"/>
              </a:ext>
            </a:extLst>
          </p:cNvPr>
          <p:cNvSpPr txBox="1"/>
          <p:nvPr/>
        </p:nvSpPr>
        <p:spPr>
          <a:xfrm>
            <a:off x="514348" y="1779002"/>
            <a:ext cx="983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自己训练一个类</a:t>
            </a:r>
            <a:r>
              <a:rPr lang="en-US" altLang="zh-CN" b="0" i="0" u="none" strike="noStrike" dirty="0" err="1">
                <a:effectLst/>
                <a:latin typeface="Times" pitchFamily="2" charset="0"/>
                <a:ea typeface="FangSong" panose="02010609060101010101" pitchFamily="49" charset="-122"/>
              </a:rPr>
              <a:t>ChatGPT</a:t>
            </a:r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？</a:t>
            </a:r>
            <a:endParaRPr lang="en-US" altLang="zh-CN" b="0" i="0" u="none" strike="noStrike" dirty="0">
              <a:effectLst/>
              <a:latin typeface="Times" pitchFamily="2" charset="0"/>
              <a:ea typeface="FangSong" panose="02010609060101010101" pitchFamily="49" charset="-122"/>
            </a:endParaRP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725D4466-15EC-2C8C-BEA2-918EB120B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" y="2606343"/>
            <a:ext cx="10604500" cy="35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F005C30-9552-69D2-94E7-662573A815AC}"/>
              </a:ext>
            </a:extLst>
          </p:cNvPr>
          <p:cNvSpPr txBox="1"/>
          <p:nvPr/>
        </p:nvSpPr>
        <p:spPr>
          <a:xfrm>
            <a:off x="129653" y="6314528"/>
            <a:ext cx="8386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详解</a:t>
            </a:r>
            <a:r>
              <a:rPr lang="en-US" altLang="zh-CN" dirty="0"/>
              <a:t>RLHO</a:t>
            </a:r>
            <a:r>
              <a:rPr lang="zh-CN" altLang="en-US" dirty="0"/>
              <a:t>中的</a:t>
            </a:r>
            <a:r>
              <a:rPr lang="en-US" altLang="zh-CN" dirty="0"/>
              <a:t>PPO</a:t>
            </a:r>
            <a:r>
              <a:rPr lang="zh-CN" altLang="en-US" dirty="0"/>
              <a:t>算法：</a:t>
            </a:r>
            <a:r>
              <a:rPr lang="zh-CN" altLang="en-US" dirty="0">
                <a:hlinkClick r:id="rId5"/>
              </a:rPr>
              <a:t>https://wjn1996.blog.csdn.net/article/details/130814286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2864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15A04A9-7FFC-02CB-8F24-15FEB2F19A6C}"/>
              </a:ext>
            </a:extLst>
          </p:cNvPr>
          <p:cNvSpPr txBox="1"/>
          <p:nvPr/>
        </p:nvSpPr>
        <p:spPr>
          <a:xfrm>
            <a:off x="5234227" y="35880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大模型相关</a:t>
            </a: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324C8FDC-F01F-73B9-F222-D8C310A48B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042582"/>
              </p:ext>
            </p:extLst>
          </p:nvPr>
        </p:nvGraphicFramePr>
        <p:xfrm>
          <a:off x="166360" y="1180731"/>
          <a:ext cx="11859280" cy="5642750"/>
        </p:xfrm>
        <a:graphic>
          <a:graphicData uri="http://schemas.openxmlformats.org/drawingml/2006/table">
            <a:tbl>
              <a:tblPr/>
              <a:tblGrid>
                <a:gridCol w="2371856">
                  <a:extLst>
                    <a:ext uri="{9D8B030D-6E8A-4147-A177-3AD203B41FA5}">
                      <a16:colId xmlns:a16="http://schemas.microsoft.com/office/drawing/2014/main" val="2514556207"/>
                    </a:ext>
                  </a:extLst>
                </a:gridCol>
                <a:gridCol w="2371856">
                  <a:extLst>
                    <a:ext uri="{9D8B030D-6E8A-4147-A177-3AD203B41FA5}">
                      <a16:colId xmlns:a16="http://schemas.microsoft.com/office/drawing/2014/main" val="551007863"/>
                    </a:ext>
                  </a:extLst>
                </a:gridCol>
                <a:gridCol w="2371856">
                  <a:extLst>
                    <a:ext uri="{9D8B030D-6E8A-4147-A177-3AD203B41FA5}">
                      <a16:colId xmlns:a16="http://schemas.microsoft.com/office/drawing/2014/main" val="633239722"/>
                    </a:ext>
                  </a:extLst>
                </a:gridCol>
                <a:gridCol w="2371856">
                  <a:extLst>
                    <a:ext uri="{9D8B030D-6E8A-4147-A177-3AD203B41FA5}">
                      <a16:colId xmlns:a16="http://schemas.microsoft.com/office/drawing/2014/main" val="4038467709"/>
                    </a:ext>
                  </a:extLst>
                </a:gridCol>
                <a:gridCol w="2371856">
                  <a:extLst>
                    <a:ext uri="{9D8B030D-6E8A-4147-A177-3AD203B41FA5}">
                      <a16:colId xmlns:a16="http://schemas.microsoft.com/office/drawing/2014/main" val="4003174772"/>
                    </a:ext>
                  </a:extLst>
                </a:gridCol>
              </a:tblGrid>
              <a:tr h="19280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1" dirty="0">
                          <a:solidFill>
                            <a:srgbClr val="121212"/>
                          </a:solidFill>
                          <a:effectLst/>
                        </a:rPr>
                        <a:t>名称</a:t>
                      </a:r>
                      <a:endParaRPr lang="zh-CN" altLang="en-US" sz="1200" dirty="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1">
                          <a:solidFill>
                            <a:srgbClr val="121212"/>
                          </a:solidFill>
                          <a:effectLst/>
                        </a:rPr>
                        <a:t>项目地址</a:t>
                      </a:r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1">
                          <a:solidFill>
                            <a:srgbClr val="121212"/>
                          </a:solidFill>
                          <a:effectLst/>
                        </a:rPr>
                        <a:t>基础模型</a:t>
                      </a:r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1">
                          <a:solidFill>
                            <a:srgbClr val="121212"/>
                          </a:solidFill>
                          <a:effectLst/>
                        </a:rPr>
                        <a:t>训练方法</a:t>
                      </a:r>
                      <a:r>
                        <a:rPr lang="en-US" altLang="zh-CN" sz="1200" b="1">
                          <a:solidFill>
                            <a:srgbClr val="121212"/>
                          </a:solidFill>
                          <a:effectLst/>
                        </a:rPr>
                        <a:t>/</a:t>
                      </a:r>
                      <a:r>
                        <a:rPr lang="zh-CN" altLang="en-US" sz="1200" b="1">
                          <a:solidFill>
                            <a:srgbClr val="121212"/>
                          </a:solidFill>
                          <a:effectLst/>
                        </a:rPr>
                        <a:t>数据集</a:t>
                      </a:r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1">
                          <a:solidFill>
                            <a:srgbClr val="121212"/>
                          </a:solidFill>
                          <a:effectLst/>
                        </a:rPr>
                        <a:t>备注</a:t>
                      </a:r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373569"/>
                  </a:ext>
                </a:extLst>
              </a:tr>
              <a:tr h="533383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Alpaca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dirty="0">
                          <a:effectLst/>
                          <a:hlinkClick r:id="rId4"/>
                        </a:rPr>
                        <a:t>https://github.com/tatsu-lab/stanford_alpaca</a:t>
                      </a:r>
                      <a:endParaRPr lang="en" sz="1200" dirty="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LLaMA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Alpaca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finetune </a:t>
                      </a:r>
                      <a:r>
                        <a:rPr lang="zh-CN" altLang="en-US" sz="1200">
                          <a:effectLst/>
                        </a:rPr>
                        <a:t>参考</a:t>
                      </a:r>
                      <a:r>
                        <a:rPr lang="en" sz="1200">
                          <a:effectLst/>
                          <a:hlinkClick r:id="rId5"/>
                        </a:rPr>
                        <a:t>https://github.com/tloen/alpaca-lora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4867546"/>
                  </a:ext>
                </a:extLst>
              </a:tr>
              <a:tr h="533383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ChatGLM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  <a:hlinkClick r:id="rId6"/>
                        </a:rPr>
                        <a:t>https://github.com/THUDM/ChatGLM-6B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GLM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>
                          <a:effectLst/>
                        </a:rPr>
                        <a:t>自定义数据集</a:t>
                      </a:r>
                      <a:r>
                        <a:rPr lang="en-US" altLang="zh-CN" sz="1200">
                          <a:effectLst/>
                        </a:rPr>
                        <a:t>(1</a:t>
                      </a:r>
                      <a:r>
                        <a:rPr lang="en" sz="1200">
                          <a:effectLst/>
                        </a:rPr>
                        <a:t>T)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finetune </a:t>
                      </a:r>
                      <a:r>
                        <a:rPr lang="zh-CN" altLang="en-US" sz="1200">
                          <a:effectLst/>
                        </a:rPr>
                        <a:t>参考</a:t>
                      </a:r>
                      <a:r>
                        <a:rPr lang="en" sz="1200">
                          <a:effectLst/>
                          <a:hlinkClick r:id="rId7"/>
                        </a:rPr>
                        <a:t>https://github.com/mymusise/ChatGLM-Tuning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5089050"/>
                  </a:ext>
                </a:extLst>
              </a:tr>
              <a:tr h="36309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Dolly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dirty="0">
                          <a:effectLst/>
                          <a:hlinkClick r:id="rId8"/>
                        </a:rPr>
                        <a:t>https://github.com/databrickslabs/dolly</a:t>
                      </a:r>
                      <a:endParaRPr lang="en" sz="1200" dirty="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GPT-J 6B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Alpaca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9839045"/>
                  </a:ext>
                </a:extLst>
              </a:tr>
              <a:tr h="36309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BELLE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  <a:hlinkClick r:id="rId9"/>
                        </a:rPr>
                        <a:t>https://github.com/LianjiaTech/BELLE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BLOOM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Alpaca</a:t>
                      </a:r>
                      <a:r>
                        <a:rPr lang="zh-CN" altLang="en-US" sz="1200">
                          <a:effectLst/>
                        </a:rPr>
                        <a:t>转中文</a:t>
                      </a:r>
                      <a:r>
                        <a:rPr lang="en-US" altLang="zh-CN" sz="1200">
                          <a:effectLst/>
                        </a:rPr>
                        <a:t>+</a:t>
                      </a:r>
                      <a:r>
                        <a:rPr lang="zh-CN" altLang="en-US" sz="1200">
                          <a:effectLst/>
                        </a:rPr>
                        <a:t>自定义数据集</a:t>
                      </a:r>
                      <a:r>
                        <a:rPr lang="en-US" altLang="zh-CN" sz="1200">
                          <a:effectLst/>
                        </a:rPr>
                        <a:t>(0.5 ~ 2</a:t>
                      </a:r>
                      <a:r>
                        <a:rPr lang="en" sz="1200">
                          <a:effectLst/>
                        </a:rPr>
                        <a:t>M)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863489"/>
                  </a:ext>
                </a:extLst>
              </a:tr>
              <a:tr h="40241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OpenChatKit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  <a:hlinkClick r:id="rId10"/>
                        </a:rPr>
                        <a:t>https://github.com/togethercomputer/OpenChatKit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GPT-NEOX/Pythia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OIG-43M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>
                          <a:effectLst/>
                        </a:rPr>
                        <a:t>第一次测的时候问题比较大就没有跟进，现在更新了可以再看下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1617884"/>
                  </a:ext>
                </a:extLst>
              </a:tr>
              <a:tr h="533383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FastChat/Vicuna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  <a:hlinkClick r:id="rId11"/>
                        </a:rPr>
                        <a:t>https://github.com/lm-sys/FastChat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LLaMA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shareGPT(70k)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>
                          <a:effectLst/>
                        </a:rPr>
                        <a:t>搞</a:t>
                      </a:r>
                      <a:r>
                        <a:rPr lang="en" sz="1200">
                          <a:effectLst/>
                        </a:rPr>
                        <a:t>ShareGPT</a:t>
                      </a:r>
                      <a:r>
                        <a:rPr lang="zh-CN" altLang="en-US" sz="1200">
                          <a:effectLst/>
                        </a:rPr>
                        <a:t>的数据集用来训练用户真的知道吗？使用了</a:t>
                      </a:r>
                      <a:r>
                        <a:rPr lang="en" sz="1200">
                          <a:effectLst/>
                        </a:rPr>
                        <a:t>GPT-4</a:t>
                      </a:r>
                      <a:r>
                        <a:rPr lang="zh-CN" altLang="en-US" sz="1200">
                          <a:effectLst/>
                        </a:rPr>
                        <a:t>作质量判断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7177601"/>
                  </a:ext>
                </a:extLst>
              </a:tr>
              <a:tr h="36309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gpt4all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  <a:hlinkClick r:id="rId12"/>
                        </a:rPr>
                        <a:t>https://github.com/nomic-ai/gpt4all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LLaMA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>
                          <a:effectLst/>
                        </a:rPr>
                        <a:t>自定义数据集</a:t>
                      </a:r>
                      <a:r>
                        <a:rPr lang="en-US" altLang="zh-CN" sz="1200">
                          <a:effectLst/>
                        </a:rPr>
                        <a:t>(800</a:t>
                      </a:r>
                      <a:r>
                        <a:rPr lang="en" sz="1200">
                          <a:effectLst/>
                        </a:rPr>
                        <a:t>k)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>
                          <a:effectLst/>
                        </a:rPr>
                        <a:t>数据集由</a:t>
                      </a:r>
                      <a:r>
                        <a:rPr lang="en" sz="1200">
                          <a:effectLst/>
                        </a:rPr>
                        <a:t>GPT-3.5</a:t>
                      </a:r>
                      <a:r>
                        <a:rPr lang="zh-CN" altLang="en-US" sz="1200">
                          <a:effectLst/>
                        </a:rPr>
                        <a:t>生成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7813050"/>
                  </a:ext>
                </a:extLst>
              </a:tr>
              <a:tr h="36309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solidFill>
                            <a:srgbClr val="121212"/>
                          </a:solidFill>
                          <a:effectLst/>
                        </a:rPr>
                        <a:t>lit-llama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  <a:hlinkClick r:id="rId13"/>
                        </a:rPr>
                        <a:t>https://github.com/Lightning-AI/lit-llama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solidFill>
                            <a:srgbClr val="121212"/>
                          </a:solidFill>
                          <a:effectLst/>
                        </a:rPr>
                        <a:t>Lit-LLaMA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solidFill>
                            <a:srgbClr val="121212"/>
                          </a:solidFill>
                          <a:effectLst/>
                        </a:rPr>
                        <a:t>Alpaca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6876758"/>
                  </a:ext>
                </a:extLst>
              </a:tr>
              <a:tr h="36309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antropic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  <a:hlinkClick r:id="rId14"/>
                        </a:rPr>
                        <a:t>https://huggingface.co/datasets/Anthropic/hh-rlhf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dirty="0">
                          <a:effectLst/>
                        </a:rPr>
                        <a:t>无害性数据集（</a:t>
                      </a:r>
                      <a:r>
                        <a:rPr lang="en-US" altLang="zh-CN" sz="1200" dirty="0">
                          <a:effectLst/>
                        </a:rPr>
                        <a:t>160</a:t>
                      </a:r>
                      <a:r>
                        <a:rPr lang="en" sz="1200" dirty="0">
                          <a:effectLst/>
                        </a:rPr>
                        <a:t>k）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5878535"/>
                  </a:ext>
                </a:extLst>
              </a:tr>
              <a:tr h="40241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</a:rPr>
                        <a:t>stack- exchange-paired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  <a:hlinkClick r:id="rId15"/>
                        </a:rPr>
                        <a:t>https://huggingface.co/datasets/lvwerra/stack-exchange-paired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>
                          <a:effectLst/>
                        </a:rPr>
                        <a:t>用于训练偏好模型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9397549"/>
                  </a:ext>
                </a:extLst>
              </a:tr>
              <a:tr h="53338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dirty="0">
                          <a:effectLst/>
                          <a:hlinkClick r:id="rId16"/>
                        </a:rPr>
                        <a:t>InstructionWild</a:t>
                      </a:r>
                      <a:br>
                        <a:rPr lang="en" sz="1200" dirty="0">
                          <a:effectLst/>
                        </a:rPr>
                      </a:br>
                      <a:br>
                        <a:rPr lang="en" sz="1200" dirty="0">
                          <a:effectLst/>
                        </a:rPr>
                      </a:br>
                      <a:endParaRPr lang="en" sz="1200" dirty="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>
                          <a:effectLst/>
                          <a:hlinkClick r:id="rId16"/>
                        </a:rPr>
                        <a:t>https://github.com/XueFuzhao/InstructionWild</a:t>
                      </a:r>
                      <a:endParaRPr lang="en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20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dirty="0">
                          <a:effectLst/>
                        </a:rPr>
                        <a:t>高质量的</a:t>
                      </a:r>
                      <a:r>
                        <a:rPr lang="en" sz="1200" dirty="0">
                          <a:effectLst/>
                        </a:rPr>
                        <a:t>user instruct prompt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2781993"/>
                  </a:ext>
                </a:extLst>
              </a:tr>
              <a:tr h="36309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dirty="0" err="1">
                          <a:effectLst/>
                        </a:rPr>
                        <a:t>HugNLP</a:t>
                      </a:r>
                      <a:endParaRPr lang="en" sz="1200" dirty="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dirty="0">
                          <a:effectLst/>
                          <a:hlinkClick r:id="rId17"/>
                        </a:rPr>
                        <a:t>https://github.com/HugAILab/HugNLP</a:t>
                      </a:r>
                      <a:endParaRPr lang="en" sz="1200" dirty="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effectLst/>
                        </a:rPr>
                        <a:t>GPT-2</a:t>
                      </a:r>
                      <a:r>
                        <a:rPr lang="zh-CN" altLang="en-US" sz="1200" dirty="0">
                          <a:effectLst/>
                        </a:rPr>
                        <a:t>、</a:t>
                      </a:r>
                      <a:r>
                        <a:rPr lang="en-US" altLang="zh-CN" sz="1200" dirty="0">
                          <a:effectLst/>
                        </a:rPr>
                        <a:t>OPT</a:t>
                      </a:r>
                      <a:r>
                        <a:rPr lang="zh-CN" altLang="en-US" sz="1200" dirty="0">
                          <a:effectLst/>
                        </a:rPr>
                        <a:t>等</a:t>
                      </a: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dirty="0" err="1">
                          <a:effectLst/>
                        </a:rPr>
                        <a:t>搜集的大量指令微调数据</a:t>
                      </a:r>
                      <a:endParaRPr lang="en" sz="1200" dirty="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200" dirty="0">
                        <a:effectLst/>
                      </a:endParaRPr>
                    </a:p>
                  </a:txBody>
                  <a:tcPr marL="24174" marR="24174" marT="12087" marB="12087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5734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8788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15A04A9-7FFC-02CB-8F24-15FEB2F19A6C}"/>
              </a:ext>
            </a:extLst>
          </p:cNvPr>
          <p:cNvSpPr txBox="1"/>
          <p:nvPr/>
        </p:nvSpPr>
        <p:spPr>
          <a:xfrm>
            <a:off x="5234227" y="35880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大模型相关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D90A07-8B6F-BC52-29B7-5189B26C5A62}"/>
              </a:ext>
            </a:extLst>
          </p:cNvPr>
          <p:cNvSpPr txBox="1"/>
          <p:nvPr/>
        </p:nvSpPr>
        <p:spPr>
          <a:xfrm>
            <a:off x="514348" y="1779002"/>
            <a:ext cx="98306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大模型训练优化技术：</a:t>
            </a:r>
            <a:endParaRPr lang="en-US" altLang="zh-CN" b="1" i="0" u="none" strike="noStrike" dirty="0">
              <a:effectLst/>
              <a:latin typeface="Times" pitchFamily="2" charset="0"/>
              <a:ea typeface="FangSong" panose="02010609060101010101" pitchFamily="49" charset="-122"/>
            </a:endParaRPr>
          </a:p>
          <a:p>
            <a:endParaRPr lang="en-US" altLang="zh-CN" b="0" i="0" u="none" strike="noStrike" dirty="0">
              <a:effectLst/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混合精度训练：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FP16+FP32 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或 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BF16+FP32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 err="1">
                <a:latin typeface="Times" pitchFamily="2" charset="0"/>
                <a:ea typeface="FangSong" panose="02010609060101010101" pitchFamily="49" charset="-122"/>
              </a:rPr>
              <a:t>DeepSpeed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分布式训练：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ZeRO-1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、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ZeRO-2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、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ZeRO-3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Torch FSDP + CPU Offloading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3D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并行；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INT8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模型量化：对称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/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非对称量化、量化感知训练；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参数有效性学习（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Parameter-Efficient Learning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）：</a:t>
            </a:r>
            <a:r>
              <a:rPr kumimoji="1" lang="en" altLang="zh-CN" dirty="0" err="1">
                <a:latin typeface="Times" pitchFamily="2" charset="0"/>
                <a:ea typeface="FangSong" panose="02010609060101010101" pitchFamily="49" charset="-122"/>
              </a:rPr>
              <a:t>LoRA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、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Adapter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、</a:t>
            </a:r>
            <a:r>
              <a:rPr kumimoji="1" lang="en" altLang="zh-CN" dirty="0" err="1">
                <a:latin typeface="Times" pitchFamily="2" charset="0"/>
                <a:ea typeface="FangSong" panose="02010609060101010101" pitchFamily="49" charset="-122"/>
              </a:rPr>
              <a:t>BitFit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、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P-tuning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混合专家训练（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Mixed-of Experts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，</a:t>
            </a:r>
            <a:r>
              <a:rPr kumimoji="1" lang="en" altLang="zh-CN" dirty="0" err="1">
                <a:latin typeface="Times" pitchFamily="2" charset="0"/>
                <a:ea typeface="FangSong" panose="02010609060101010101" pitchFamily="49" charset="-122"/>
              </a:rPr>
              <a:t>MoE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）：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每次只对部分参数进行训练；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梯度累积（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Gradient Accumulation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）：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时间换空间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梯度检查点（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Gradient checkpointing</a:t>
            </a: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）：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时间换空间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Flash Attention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457EB09-EFC2-0B0D-C03A-FEA30E0757E1}"/>
              </a:ext>
            </a:extLst>
          </p:cNvPr>
          <p:cNvSpPr txBox="1"/>
          <p:nvPr/>
        </p:nvSpPr>
        <p:spPr>
          <a:xfrm>
            <a:off x="197893" y="6314528"/>
            <a:ext cx="98306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详解大模型训练和推理优化技术：</a:t>
            </a:r>
            <a:r>
              <a:rPr lang="zh-CN" altLang="en-US" dirty="0">
                <a:hlinkClick r:id="rId4"/>
              </a:rPr>
              <a:t>https://wjn1996.blog.csdn.net/article/details/130764843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73702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7DD5E51-2317-6171-0809-BFCAED5978F6}"/>
              </a:ext>
            </a:extLst>
          </p:cNvPr>
          <p:cNvSpPr txBox="1"/>
          <p:nvPr/>
        </p:nvSpPr>
        <p:spPr>
          <a:xfrm>
            <a:off x="7978887" y="1551686"/>
            <a:ext cx="420153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u="none" strike="noStrike" dirty="0" err="1">
                <a:effectLst/>
                <a:latin typeface="Times" pitchFamily="2" charset="0"/>
                <a:ea typeface="FangSong" panose="02010609060101010101" pitchFamily="49" charset="-122"/>
              </a:rPr>
              <a:t>HugNLP</a:t>
            </a:r>
            <a:r>
              <a:rPr lang="en-US" altLang="zh-CN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——</a:t>
            </a:r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基于</a:t>
            </a:r>
            <a:r>
              <a:rPr lang="en-US" altLang="zh-CN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Hugging</a:t>
            </a:r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lang="en-US" altLang="zh-CN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Face</a:t>
            </a:r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的统一全面的自然语言处理框架</a:t>
            </a:r>
            <a:endParaRPr lang="en-US" altLang="zh-CN" b="0" i="0" u="none" strike="noStrike" dirty="0">
              <a:effectLst/>
              <a:latin typeface="Times" pitchFamily="2" charset="0"/>
              <a:ea typeface="FangSong" panose="02010609060101010101" pitchFamily="49" charset="-122"/>
            </a:endParaRPr>
          </a:p>
          <a:p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开源地址：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  <a:hlinkClick r:id="rId4"/>
              </a:rPr>
              <a:t>https://github.com/HugAILab/HugNLP</a:t>
            </a:r>
            <a:endParaRPr kumimoji="1" lang="en" altLang="zh-CN" dirty="0">
              <a:latin typeface="Times" pitchFamily="2" charset="0"/>
              <a:ea typeface="FangSong" panose="02010609060101010101" pitchFamily="49" charset="-122"/>
            </a:endParaRPr>
          </a:p>
          <a:p>
            <a:endParaRPr kumimoji="1" lang="en" altLang="zh-CN" dirty="0">
              <a:latin typeface="Times" pitchFamily="2" charset="0"/>
              <a:ea typeface="FangSong" panose="02010609060101010101" pitchFamily="49" charset="-122"/>
            </a:endParaRPr>
          </a:p>
          <a:p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特点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：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支持类</a:t>
            </a:r>
            <a:r>
              <a:rPr kumimoji="1" lang="en-US" altLang="zh-CN" dirty="0" err="1">
                <a:latin typeface="Times" pitchFamily="2" charset="0"/>
                <a:ea typeface="FangSong" panose="02010609060101010101" pitchFamily="49" charset="-122"/>
              </a:rPr>
              <a:t>ChatGPT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模型训练；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集成了大量训练优化技术；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支持文本分类、文本匹配、信息抽取、阅读理解、文本生成、预训练等多种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NLP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任务模型；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集成大量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prompt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技术；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完全基于</a:t>
            </a:r>
            <a:r>
              <a:rPr kumimoji="1" lang="en-US" altLang="zh-CN" dirty="0" err="1">
                <a:latin typeface="Times" pitchFamily="2" charset="0"/>
                <a:ea typeface="FangSong" panose="02010609060101010101" pitchFamily="49" charset="-122"/>
              </a:rPr>
              <a:t>HuggingFace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开发，具备可扩展性；</a:t>
            </a:r>
            <a:endParaRPr kumimoji="1" lang="en" altLang="zh-CN" dirty="0">
              <a:latin typeface="Times" pitchFamily="2" charset="0"/>
              <a:ea typeface="FangSong" panose="02010609060101010101" pitchFamily="49" charset="-122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AAEFB0D-5D2A-39AA-9328-C25FAD592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966" y="1600566"/>
            <a:ext cx="7698329" cy="489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371F7F5-F5CA-096A-22F6-AC1E102E82A1}"/>
              </a:ext>
            </a:extLst>
          </p:cNvPr>
          <p:cNvSpPr txBox="1"/>
          <p:nvPr/>
        </p:nvSpPr>
        <p:spPr>
          <a:xfrm>
            <a:off x="4831872" y="358806"/>
            <a:ext cx="2528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err="1">
                <a:latin typeface="Times" pitchFamily="2" charset="0"/>
                <a:ea typeface="FangSong" panose="02010609060101010101" pitchFamily="49" charset="-122"/>
              </a:rPr>
              <a:t>HugNLP</a:t>
            </a:r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工具介绍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D005156-2E7D-C796-644B-E737DC8BAA76}"/>
              </a:ext>
            </a:extLst>
          </p:cNvPr>
          <p:cNvSpPr txBox="1"/>
          <p:nvPr/>
        </p:nvSpPr>
        <p:spPr>
          <a:xfrm>
            <a:off x="8405959" y="6008686"/>
            <a:ext cx="3347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b="1" dirty="0">
                <a:solidFill>
                  <a:srgbClr val="FF0000"/>
                </a:solidFill>
              </a:rPr>
              <a:t>欢迎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Star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、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PR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、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Issue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4135537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A89BA18-AD2F-C438-8FB9-4B09E13D1EFE}"/>
              </a:ext>
            </a:extLst>
          </p:cNvPr>
          <p:cNvSpPr txBox="1"/>
          <p:nvPr/>
        </p:nvSpPr>
        <p:spPr>
          <a:xfrm>
            <a:off x="5507540" y="358806"/>
            <a:ext cx="117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 err="1">
                <a:latin typeface="Times" pitchFamily="2" charset="0"/>
                <a:ea typeface="FangSong" panose="02010609060101010101" pitchFamily="49" charset="-122"/>
              </a:rPr>
              <a:t>OpenAI</a:t>
            </a:r>
            <a:endParaRPr kumimoji="1" lang="zh-CN" altLang="en-US" sz="2400" dirty="0">
              <a:latin typeface="Times" pitchFamily="2" charset="0"/>
              <a:ea typeface="FangSong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B37DF59-344E-D333-1F06-7E8691CDBE76}"/>
              </a:ext>
            </a:extLst>
          </p:cNvPr>
          <p:cNvSpPr txBox="1"/>
          <p:nvPr/>
        </p:nvSpPr>
        <p:spPr>
          <a:xfrm>
            <a:off x="514348" y="1779002"/>
            <a:ext cx="9830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" pitchFamily="2" charset="0"/>
                <a:ea typeface="FangSong" panose="02010609060101010101" pitchFamily="49" charset="-122"/>
              </a:rPr>
              <a:t>OpenAI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，在美国成立的人工智能研究公司，核心宗旨在于“实现安全的通用人工智能</a:t>
            </a:r>
            <a:r>
              <a:rPr lang="en-US" altLang="zh-CN" dirty="0">
                <a:latin typeface="Times" pitchFamily="2" charset="0"/>
                <a:ea typeface="FangSong" panose="02010609060101010101" pitchFamily="49" charset="-122"/>
              </a:rPr>
              <a:t>(AGI)”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，使其有益于人类。 </a:t>
            </a:r>
            <a:r>
              <a:rPr lang="en-US" altLang="zh-CN" dirty="0" err="1">
                <a:latin typeface="Times" pitchFamily="2" charset="0"/>
                <a:ea typeface="FangSong" panose="02010609060101010101" pitchFamily="49" charset="-122"/>
              </a:rPr>
              <a:t>OpenAI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于</a:t>
            </a:r>
            <a:r>
              <a:rPr lang="en-US" altLang="zh-CN" dirty="0">
                <a:latin typeface="Times" pitchFamily="2" charset="0"/>
                <a:ea typeface="FangSong" panose="02010609060101010101" pitchFamily="49" charset="-122"/>
              </a:rPr>
              <a:t>2015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年由一群科技领袖，包括山姆</a:t>
            </a:r>
            <a:r>
              <a:rPr lang="en-US" altLang="zh-CN" dirty="0">
                <a:latin typeface="Times" pitchFamily="2" charset="0"/>
                <a:ea typeface="FangSong" panose="02010609060101010101" pitchFamily="49" charset="-122"/>
              </a:rPr>
              <a:t>·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阿尔特曼（</a:t>
            </a:r>
            <a:r>
              <a:rPr lang="en-US" altLang="zh-CN" dirty="0">
                <a:latin typeface="Times" pitchFamily="2" charset="0"/>
                <a:ea typeface="FangSong" panose="02010609060101010101" pitchFamily="49" charset="-122"/>
              </a:rPr>
              <a:t>Sam Altman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）、彼得</a:t>
            </a:r>
            <a:r>
              <a:rPr lang="en-US" altLang="zh-CN" dirty="0">
                <a:latin typeface="Times" pitchFamily="2" charset="0"/>
                <a:ea typeface="FangSong" panose="02010609060101010101" pitchFamily="49" charset="-122"/>
              </a:rPr>
              <a:t>·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泰尔（</a:t>
            </a:r>
            <a:r>
              <a:rPr lang="en-US" altLang="zh-CN" dirty="0">
                <a:latin typeface="Times" pitchFamily="2" charset="0"/>
                <a:ea typeface="FangSong" panose="02010609060101010101" pitchFamily="49" charset="-122"/>
              </a:rPr>
              <a:t>Peter Thiel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）、里德</a:t>
            </a:r>
            <a:r>
              <a:rPr lang="en-US" altLang="zh-CN" dirty="0">
                <a:latin typeface="Times" pitchFamily="2" charset="0"/>
                <a:ea typeface="FangSong" panose="02010609060101010101" pitchFamily="49" charset="-122"/>
              </a:rPr>
              <a:t>·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霍夫曼（</a:t>
            </a:r>
            <a:r>
              <a:rPr lang="en-US" altLang="zh-CN" dirty="0">
                <a:latin typeface="Times" pitchFamily="2" charset="0"/>
                <a:ea typeface="FangSong" panose="02010609060101010101" pitchFamily="49" charset="-122"/>
              </a:rPr>
              <a:t>Reid Hoffman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）和埃隆</a:t>
            </a:r>
            <a:r>
              <a:rPr lang="en-US" altLang="zh-CN" dirty="0">
                <a:latin typeface="Times" pitchFamily="2" charset="0"/>
                <a:ea typeface="FangSong" panose="02010609060101010101" pitchFamily="49" charset="-122"/>
              </a:rPr>
              <a:t>·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马斯克（</a:t>
            </a:r>
            <a:r>
              <a:rPr lang="en-US" altLang="zh-CN" dirty="0">
                <a:latin typeface="Times" pitchFamily="2" charset="0"/>
                <a:ea typeface="FangSong" panose="02010609060101010101" pitchFamily="49" charset="-122"/>
              </a:rPr>
              <a:t>Elon Musk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）等人创办。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9AB06E02-5A15-2DA5-2EDD-9C4693B41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108" y="2907116"/>
            <a:ext cx="9741783" cy="3475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6368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A89BA18-AD2F-C438-8FB9-4B09E13D1EFE}"/>
              </a:ext>
            </a:extLst>
          </p:cNvPr>
          <p:cNvSpPr txBox="1"/>
          <p:nvPr/>
        </p:nvSpPr>
        <p:spPr>
          <a:xfrm>
            <a:off x="5507540" y="358806"/>
            <a:ext cx="117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 err="1">
                <a:latin typeface="Times" pitchFamily="2" charset="0"/>
                <a:ea typeface="FangSong" panose="02010609060101010101" pitchFamily="49" charset="-122"/>
              </a:rPr>
              <a:t>OpenAI</a:t>
            </a:r>
            <a:endParaRPr kumimoji="1" lang="zh-CN" altLang="en-US" sz="2400" dirty="0">
              <a:latin typeface="Times" pitchFamily="2" charset="0"/>
              <a:ea typeface="FangSong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DFAD02B-DB27-0BB2-BD28-CCFF8CDCC9A2}"/>
              </a:ext>
            </a:extLst>
          </p:cNvPr>
          <p:cNvSpPr txBox="1"/>
          <p:nvPr/>
        </p:nvSpPr>
        <p:spPr>
          <a:xfrm>
            <a:off x="156950" y="6169698"/>
            <a:ext cx="61005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介绍：</a:t>
            </a:r>
            <a:r>
              <a:rPr lang="en" altLang="zh-CN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lang="en" altLang="zh-CN" dirty="0">
                <a:latin typeface="Times" pitchFamily="2" charset="0"/>
                <a:ea typeface="FangSong" panose="02010609060101010101" pitchFamily="49" charset="-122"/>
                <a:hlinkClick r:id="rId4"/>
              </a:rPr>
              <a:t>https://www.cnblogs.com/LexLuc/p/17178547.html</a:t>
            </a:r>
            <a:endParaRPr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r>
              <a:rPr lang="en-US" altLang="zh-CN" dirty="0">
                <a:latin typeface="Times" pitchFamily="2" charset="0"/>
                <a:ea typeface="FangSong" panose="02010609060101010101" pitchFamily="49" charset="-122"/>
              </a:rPr>
              <a:t>API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：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  <a:hlinkClick r:id="rId5"/>
              </a:rPr>
              <a:t>https://openai.com/product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C228809F-6E68-82D0-4E83-BD0892A22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9234" y="1216675"/>
            <a:ext cx="7853531" cy="4712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615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A89BA18-AD2F-C438-8FB9-4B09E13D1EFE}"/>
              </a:ext>
            </a:extLst>
          </p:cNvPr>
          <p:cNvSpPr txBox="1"/>
          <p:nvPr/>
        </p:nvSpPr>
        <p:spPr>
          <a:xfrm>
            <a:off x="5507540" y="358806"/>
            <a:ext cx="117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 err="1">
                <a:latin typeface="Times" pitchFamily="2" charset="0"/>
                <a:ea typeface="FangSong" panose="02010609060101010101" pitchFamily="49" charset="-122"/>
              </a:rPr>
              <a:t>OpenAI</a:t>
            </a:r>
            <a:endParaRPr kumimoji="1" lang="zh-CN" altLang="en-US" sz="2400" dirty="0">
              <a:latin typeface="Times" pitchFamily="2" charset="0"/>
              <a:ea typeface="FangSong" panose="02010609060101010101" pitchFamily="49" charset="-122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B8AAE0B-E5AE-7E17-3C33-BB4950BE93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055"/>
          <a:stretch/>
        </p:blipFill>
        <p:spPr bwMode="auto">
          <a:xfrm>
            <a:off x="191068" y="3015808"/>
            <a:ext cx="6096000" cy="254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0CB7AE9-9789-3D58-6103-FEC01529B0A5}"/>
              </a:ext>
            </a:extLst>
          </p:cNvPr>
          <p:cNvSpPr txBox="1"/>
          <p:nvPr/>
        </p:nvSpPr>
        <p:spPr>
          <a:xfrm>
            <a:off x="514348" y="1779002"/>
            <a:ext cx="9830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基于</a:t>
            </a:r>
            <a:r>
              <a:rPr kumimoji="1" lang="en-US" altLang="zh-CN" dirty="0" err="1">
                <a:latin typeface="Times" pitchFamily="2" charset="0"/>
                <a:ea typeface="FangSong" panose="02010609060101010101" pitchFamily="49" charset="-122"/>
              </a:rPr>
              <a:t>OpenAI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API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实现两种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prompt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技术：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In-Context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Learning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（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ICL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）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Chain-of-Thought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（</a:t>
            </a:r>
            <a:r>
              <a:rPr kumimoji="1" lang="en-US" altLang="zh-CN" dirty="0" err="1">
                <a:latin typeface="Times" pitchFamily="2" charset="0"/>
                <a:ea typeface="FangSong" panose="02010609060101010101" pitchFamily="49" charset="-122"/>
              </a:rPr>
              <a:t>CoT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）</a:t>
            </a:r>
            <a:endParaRPr kumimoji="1" lang="en" altLang="zh-CN" dirty="0">
              <a:latin typeface="Times" pitchFamily="2" charset="0"/>
              <a:ea typeface="FangSong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A2CD7B2-E69D-BCCD-A6AA-0906F2F37737}"/>
              </a:ext>
            </a:extLst>
          </p:cNvPr>
          <p:cNvSpPr txBox="1"/>
          <p:nvPr/>
        </p:nvSpPr>
        <p:spPr>
          <a:xfrm>
            <a:off x="191068" y="6176028"/>
            <a:ext cx="9166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课程代码会放在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上：</a:t>
            </a:r>
            <a:r>
              <a:rPr kumimoji="1" lang="en" altLang="zh-CN" dirty="0">
                <a:hlinkClick r:id="rId5"/>
              </a:rPr>
              <a:t>https://github.com/DaSE4Good/EfficientTools/tree/main/class</a:t>
            </a:r>
            <a:r>
              <a:rPr kumimoji="1" lang="en-US" altLang="zh-CN" dirty="0">
                <a:hlinkClick r:id="rId5"/>
              </a:rPr>
              <a:t>3</a:t>
            </a:r>
            <a:endParaRPr kumimoji="1" lang="en-US" altLang="zh-CN" dirty="0"/>
          </a:p>
          <a:p>
            <a:r>
              <a:rPr kumimoji="1" lang="zh-CN" altLang="en-US" dirty="0"/>
              <a:t>详解</a:t>
            </a:r>
            <a:r>
              <a:rPr kumimoji="1" lang="en-US" altLang="zh-CN" dirty="0"/>
              <a:t>prompt</a:t>
            </a:r>
            <a:r>
              <a:rPr kumimoji="1" lang="zh-CN" altLang="en-US" dirty="0"/>
              <a:t>技术：</a:t>
            </a:r>
            <a:r>
              <a:rPr kumimoji="1" lang="en" altLang="zh-CN" dirty="0">
                <a:hlinkClick r:id="rId6"/>
              </a:rPr>
              <a:t>https://wjn1996.blog.csdn.net/article/details/120607050</a:t>
            </a:r>
            <a:endParaRPr kumimoji="1" lang="en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532B1EC-31DD-C20A-9A8F-F543D6A52D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2699" y="3015808"/>
            <a:ext cx="5485297" cy="2707259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125A3D3-00A7-5A96-81A6-FEE1D2D16FD7}"/>
              </a:ext>
            </a:extLst>
          </p:cNvPr>
          <p:cNvSpPr txBox="1"/>
          <p:nvPr/>
        </p:nvSpPr>
        <p:spPr>
          <a:xfrm>
            <a:off x="1618396" y="5688675"/>
            <a:ext cx="3241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In-Context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Learning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（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ICL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）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5850F1B-6B63-4D80-FE58-71B1266096E7}"/>
              </a:ext>
            </a:extLst>
          </p:cNvPr>
          <p:cNvSpPr txBox="1"/>
          <p:nvPr/>
        </p:nvSpPr>
        <p:spPr>
          <a:xfrm>
            <a:off x="7939800" y="5723067"/>
            <a:ext cx="3241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Chain-of-Thought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（</a:t>
            </a:r>
            <a:r>
              <a:rPr kumimoji="1" lang="en-US" altLang="zh-CN" dirty="0" err="1">
                <a:latin typeface="Times" pitchFamily="2" charset="0"/>
                <a:ea typeface="FangSong" panose="02010609060101010101" pitchFamily="49" charset="-122"/>
              </a:rPr>
              <a:t>CoT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）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2536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A89BA18-AD2F-C438-8FB9-4B09E13D1EFE}"/>
              </a:ext>
            </a:extLst>
          </p:cNvPr>
          <p:cNvSpPr txBox="1"/>
          <p:nvPr/>
        </p:nvSpPr>
        <p:spPr>
          <a:xfrm>
            <a:off x="5388117" y="35880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课程作业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ADDB96B-0F3B-2F62-CB3C-3EABB1FC8F05}"/>
              </a:ext>
            </a:extLst>
          </p:cNvPr>
          <p:cNvSpPr txBox="1"/>
          <p:nvPr/>
        </p:nvSpPr>
        <p:spPr>
          <a:xfrm>
            <a:off x="300250" y="1499795"/>
            <a:ext cx="115187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dirty="0">
                <a:effectLst/>
                <a:latin typeface="Menlo" panose="020B0609030804020204" pitchFamily="49" charset="0"/>
              </a:rPr>
              <a:t>本课程主要讲解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Hugging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Face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和</a:t>
            </a:r>
            <a:r>
              <a:rPr lang="en" altLang="zh-CN" b="0" dirty="0" err="1">
                <a:effectLst/>
                <a:latin typeface="Menlo" panose="020B0609030804020204" pitchFamily="49" charset="0"/>
              </a:rPr>
              <a:t>OpenAI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相关工具，以及如何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coding</a:t>
            </a:r>
            <a:r>
              <a:rPr lang="zh-CN" altLang="en" b="0" dirty="0">
                <a:effectLst/>
                <a:latin typeface="Menlo" panose="020B0609030804020204" pitchFamily="49" charset="0"/>
              </a:rPr>
              <a:t>。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考虑到部分同学的研究方向并非是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NLP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相关，所以不强制要求大家进行一些代码相关的习作。</a:t>
            </a:r>
          </a:p>
          <a:p>
            <a:br>
              <a:rPr lang="zh-CN" altLang="en-US" b="0" dirty="0">
                <a:effectLst/>
                <a:latin typeface="Menlo" panose="020B0609030804020204" pitchFamily="49" charset="0"/>
              </a:rPr>
            </a:br>
            <a:r>
              <a:rPr lang="zh-CN" altLang="en-US" b="1" dirty="0">
                <a:effectLst/>
                <a:latin typeface="Menlo" panose="020B0609030804020204" pitchFamily="49" charset="0"/>
              </a:rPr>
              <a:t>所以作业很简单，你只需要完成下面几步即可：</a:t>
            </a:r>
          </a:p>
          <a:p>
            <a:r>
              <a:rPr lang="en-US" altLang="zh-CN" b="0" dirty="0">
                <a:effectLst/>
                <a:latin typeface="Menlo" panose="020B0609030804020204" pitchFamily="49" charset="0"/>
              </a:rPr>
              <a:t>-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 前往 </a:t>
            </a:r>
            <a:r>
              <a:rPr lang="en" altLang="zh-CN" b="0" dirty="0" err="1">
                <a:effectLst/>
                <a:latin typeface="Menlo" panose="020B0609030804020204" pitchFamily="49" charset="0"/>
              </a:rPr>
              <a:t>HugNLP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 开源地址：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https://</a:t>
            </a:r>
            <a:r>
              <a:rPr lang="en" altLang="zh-CN" b="0" dirty="0" err="1">
                <a:effectLst/>
                <a:latin typeface="Menlo" panose="020B0609030804020204" pitchFamily="49" charset="0"/>
              </a:rPr>
              <a:t>github.com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/</a:t>
            </a:r>
            <a:r>
              <a:rPr lang="en" altLang="zh-CN" b="0" dirty="0" err="1">
                <a:effectLst/>
                <a:latin typeface="Menlo" panose="020B0609030804020204" pitchFamily="49" charset="0"/>
              </a:rPr>
              <a:t>HugAILab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/</a:t>
            </a:r>
            <a:r>
              <a:rPr lang="en" altLang="zh-CN" b="0" dirty="0" err="1">
                <a:effectLst/>
                <a:latin typeface="Menlo" panose="020B0609030804020204" pitchFamily="49" charset="0"/>
              </a:rPr>
              <a:t>HugNLP</a:t>
            </a:r>
            <a:r>
              <a:rPr lang="zh-CN" altLang="en" b="0" dirty="0">
                <a:effectLst/>
                <a:latin typeface="Menlo" panose="020B0609030804020204" pitchFamily="49" charset="0"/>
              </a:rPr>
              <a:t>；</a:t>
            </a:r>
          </a:p>
          <a:p>
            <a:r>
              <a:rPr lang="en" altLang="zh-CN" b="0" dirty="0">
                <a:effectLst/>
                <a:latin typeface="Menlo" panose="020B0609030804020204" pitchFamily="49" charset="0"/>
              </a:rPr>
              <a:t>- 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点击 </a:t>
            </a:r>
            <a:r>
              <a:rPr lang="en" altLang="zh-CN" b="1" dirty="0">
                <a:effectLst/>
                <a:latin typeface="Menlo" panose="020B0609030804020204" pitchFamily="49" charset="0"/>
              </a:rPr>
              <a:t>star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 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和 </a:t>
            </a:r>
            <a:r>
              <a:rPr lang="en" altLang="zh-CN" b="1" dirty="0">
                <a:effectLst/>
                <a:latin typeface="Menlo" panose="020B0609030804020204" pitchFamily="49" charset="0"/>
              </a:rPr>
              <a:t>fork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 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即可（当然更欢迎提出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issue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和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pr</a:t>
            </a:r>
            <a:r>
              <a:rPr lang="zh-CN" altLang="en" b="0" dirty="0">
                <a:effectLst/>
                <a:latin typeface="Menlo" panose="020B0609030804020204" pitchFamily="49" charset="0"/>
              </a:rPr>
              <a:t>）；</a:t>
            </a:r>
          </a:p>
          <a:p>
            <a:r>
              <a:rPr lang="en" altLang="zh-CN" b="0" dirty="0">
                <a:effectLst/>
                <a:latin typeface="Menlo" panose="020B0609030804020204" pitchFamily="49" charset="0"/>
              </a:rPr>
              <a:t>- 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将学号或姓名、对</a:t>
            </a:r>
            <a:r>
              <a:rPr lang="en" altLang="zh-CN" b="0" dirty="0" err="1">
                <a:effectLst/>
                <a:latin typeface="Menlo" panose="020B0609030804020204" pitchFamily="49" charset="0"/>
              </a:rPr>
              <a:t>HugNLP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进行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fork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到自己仓库后的链接添加的到</a:t>
            </a:r>
            <a:r>
              <a:rPr lang="zh-CN" altLang="en-US" dirty="0"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effectLst/>
                <a:latin typeface="Menlo" panose="020B0609030804020204" pitchFamily="49" charset="0"/>
              </a:rPr>
              <a:t>Practice.md</a:t>
            </a:r>
            <a:r>
              <a:rPr lang="zh-CN" altLang="en-US" dirty="0">
                <a:latin typeface="Menlo" panose="020B0609030804020204" pitchFamily="49" charset="0"/>
              </a:rPr>
              <a:t>；</a:t>
            </a:r>
            <a:endParaRPr lang="zh-CN" altLang="en" b="0" dirty="0">
              <a:effectLst/>
              <a:latin typeface="Menlo" panose="020B0609030804020204" pitchFamily="49" charset="0"/>
            </a:endParaRPr>
          </a:p>
          <a:p>
            <a:r>
              <a:rPr lang="en" altLang="zh-CN" b="0" dirty="0">
                <a:effectLst/>
                <a:latin typeface="Menlo" panose="020B0609030804020204" pitchFamily="49" charset="0"/>
              </a:rPr>
              <a:t>- 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提交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PR</a:t>
            </a:r>
            <a:r>
              <a:rPr lang="zh-CN" altLang="en" b="0" dirty="0">
                <a:effectLst/>
                <a:latin typeface="Menlo" panose="020B0609030804020204" pitchFamily="49" charset="0"/>
              </a:rPr>
              <a:t>至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https://</a:t>
            </a:r>
            <a:r>
              <a:rPr lang="en" altLang="zh-CN" b="0" dirty="0" err="1">
                <a:effectLst/>
                <a:latin typeface="Menlo" panose="020B0609030804020204" pitchFamily="49" charset="0"/>
              </a:rPr>
              <a:t>github.com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/DaSE4Good/</a:t>
            </a:r>
            <a:r>
              <a:rPr lang="en" altLang="zh-CN" b="0" dirty="0" err="1">
                <a:effectLst/>
                <a:latin typeface="Menlo" panose="020B0609030804020204" pitchFamily="49" charset="0"/>
              </a:rPr>
              <a:t>EfficientTools</a:t>
            </a:r>
            <a:r>
              <a:rPr lang="zh-CN" altLang="en" b="0" dirty="0">
                <a:effectLst/>
                <a:latin typeface="Menlo" panose="020B0609030804020204" pitchFamily="49" charset="0"/>
              </a:rPr>
              <a:t>，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PR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描述中请注明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PR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类型：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Practice PR</a:t>
            </a:r>
            <a:r>
              <a:rPr lang="zh-CN" altLang="en" b="0" dirty="0">
                <a:effectLst/>
                <a:latin typeface="Menlo" panose="020B0609030804020204" pitchFamily="49" charset="0"/>
              </a:rPr>
              <a:t>。</a:t>
            </a:r>
          </a:p>
          <a:p>
            <a:br>
              <a:rPr lang="en" altLang="zh-CN" b="0" dirty="0">
                <a:effectLst/>
                <a:latin typeface="Menlo" panose="020B0609030804020204" pitchFamily="49" charset="0"/>
              </a:rPr>
            </a:br>
            <a:endParaRPr lang="en" altLang="zh-CN" b="0" dirty="0">
              <a:effectLst/>
              <a:latin typeface="Menlo" panose="020B0609030804020204" pitchFamily="49" charset="0"/>
            </a:endParaRPr>
          </a:p>
          <a:p>
            <a:r>
              <a:rPr lang="zh-CN" altLang="en-US" b="1" dirty="0">
                <a:effectLst/>
                <a:latin typeface="Menlo" panose="020B0609030804020204" pitchFamily="49" charset="0"/>
              </a:rPr>
              <a:t>如果你深度学习</a:t>
            </a:r>
            <a:r>
              <a:rPr lang="en" altLang="zh-CN" b="1" dirty="0">
                <a:effectLst/>
                <a:latin typeface="Menlo" panose="020B0609030804020204" pitchFamily="49" charset="0"/>
              </a:rPr>
              <a:t>NLP</a:t>
            </a:r>
            <a:r>
              <a:rPr lang="zh-CN" altLang="en-US" b="1" dirty="0">
                <a:effectLst/>
                <a:latin typeface="Menlo" panose="020B0609030804020204" pitchFamily="49" charset="0"/>
              </a:rPr>
              <a:t>的初学者，建议你：</a:t>
            </a:r>
          </a:p>
          <a:p>
            <a:r>
              <a:rPr lang="en-US" altLang="zh-CN" b="0" dirty="0">
                <a:effectLst/>
                <a:latin typeface="Menlo" panose="020B0609030804020204" pitchFamily="49" charset="0"/>
              </a:rPr>
              <a:t>-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 能够自行基于</a:t>
            </a:r>
            <a:r>
              <a:rPr lang="en" altLang="zh-CN" b="0" dirty="0" err="1">
                <a:effectLst/>
                <a:latin typeface="Menlo" panose="020B0609030804020204" pitchFamily="49" charset="0"/>
              </a:rPr>
              <a:t>HuggingFace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 Transformers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和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Datasets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实现一遍文本分类代码；</a:t>
            </a:r>
          </a:p>
          <a:p>
            <a:r>
              <a:rPr lang="en-US" altLang="zh-CN" b="0" dirty="0">
                <a:effectLst/>
                <a:latin typeface="Menlo" panose="020B0609030804020204" pitchFamily="49" charset="0"/>
              </a:rPr>
              <a:t>-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 读懂</a:t>
            </a:r>
            <a:r>
              <a:rPr lang="en" altLang="zh-CN" b="0" dirty="0" err="1">
                <a:effectLst/>
                <a:latin typeface="Menlo" panose="020B0609030804020204" pitchFamily="49" charset="0"/>
              </a:rPr>
              <a:t>HugNLP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框架代码；</a:t>
            </a:r>
          </a:p>
          <a:p>
            <a:r>
              <a:rPr lang="en-US" altLang="zh-CN" b="0" dirty="0">
                <a:effectLst/>
                <a:latin typeface="Menlo" panose="020B0609030804020204" pitchFamily="49" charset="0"/>
              </a:rPr>
              <a:t>-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 阅读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Transformers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库的源码；</a:t>
            </a:r>
          </a:p>
          <a:p>
            <a:r>
              <a:rPr lang="en-US" altLang="zh-CN" b="0" dirty="0">
                <a:effectLst/>
                <a:latin typeface="Menlo" panose="020B0609030804020204" pitchFamily="49" charset="0"/>
              </a:rPr>
              <a:t>-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 熟悉现有的</a:t>
            </a:r>
            <a:r>
              <a:rPr lang="en" altLang="zh-CN" b="0" dirty="0">
                <a:effectLst/>
                <a:latin typeface="Menlo" panose="020B0609030804020204" pitchFamily="49" charset="0"/>
              </a:rPr>
              <a:t>prompt</a:t>
            </a:r>
            <a:r>
              <a:rPr lang="zh-CN" altLang="en-US" b="0" dirty="0">
                <a:effectLst/>
                <a:latin typeface="Menlo" panose="020B0609030804020204" pitchFamily="49" charset="0"/>
              </a:rPr>
              <a:t>技术；</a:t>
            </a:r>
          </a:p>
        </p:txBody>
      </p:sp>
    </p:spTree>
    <p:extLst>
      <p:ext uri="{BB962C8B-B14F-4D97-AF65-F5344CB8AC3E}">
        <p14:creationId xmlns:p14="http://schemas.microsoft.com/office/powerpoint/2010/main" val="1088946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0CC1988-85AD-C436-DD86-556F728C4314}"/>
              </a:ext>
            </a:extLst>
          </p:cNvPr>
          <p:cNvSpPr txBox="1"/>
          <p:nvPr/>
        </p:nvSpPr>
        <p:spPr>
          <a:xfrm>
            <a:off x="1028696" y="2202378"/>
            <a:ext cx="105809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i="0" dirty="0">
                <a:solidFill>
                  <a:srgbClr val="1F2328"/>
                </a:solidFill>
                <a:effectLst/>
                <a:latin typeface="Times" pitchFamily="2" charset="0"/>
                <a:ea typeface="FangSong" panose="02010609060101010101" pitchFamily="49" charset="-122"/>
              </a:rPr>
              <a:t>“工具提升计划”数据学院朋辈助学活动（第一期）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E6E9A4D-E5A5-3955-374F-B27DEE33F1A2}"/>
              </a:ext>
            </a:extLst>
          </p:cNvPr>
          <p:cNvSpPr txBox="1"/>
          <p:nvPr/>
        </p:nvSpPr>
        <p:spPr>
          <a:xfrm>
            <a:off x="805541" y="3916438"/>
            <a:ext cx="10580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i="0" dirty="0">
                <a:solidFill>
                  <a:srgbClr val="1F2328"/>
                </a:solidFill>
                <a:effectLst/>
                <a:latin typeface="Times" pitchFamily="2" charset="0"/>
                <a:ea typeface="FangSong" panose="02010609060101010101" pitchFamily="49" charset="-122"/>
              </a:rPr>
              <a:t>谢 谢</a:t>
            </a:r>
          </a:p>
        </p:txBody>
      </p:sp>
    </p:spTree>
    <p:extLst>
      <p:ext uri="{BB962C8B-B14F-4D97-AF65-F5344CB8AC3E}">
        <p14:creationId xmlns:p14="http://schemas.microsoft.com/office/powerpoint/2010/main" val="326664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68F93D9-24EC-8346-EC48-B1BD97C8C3F6}"/>
              </a:ext>
            </a:extLst>
          </p:cNvPr>
          <p:cNvSpPr txBox="1"/>
          <p:nvPr/>
        </p:nvSpPr>
        <p:spPr>
          <a:xfrm>
            <a:off x="514348" y="1779002"/>
            <a:ext cx="662189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时长</a:t>
            </a:r>
            <a:r>
              <a:rPr kumimoji="1" lang="en-US" altLang="zh-CN" b="1" dirty="0">
                <a:latin typeface="Times" pitchFamily="2" charset="0"/>
                <a:ea typeface="FangSong" panose="02010609060101010101" pitchFamily="49" charset="-122"/>
              </a:rPr>
              <a:t>70</a:t>
            </a:r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～</a:t>
            </a:r>
            <a:r>
              <a:rPr kumimoji="1" lang="en-US" altLang="zh-CN" b="1" dirty="0">
                <a:latin typeface="Times" pitchFamily="2" charset="0"/>
                <a:ea typeface="FangSong" panose="02010609060101010101" pitchFamily="49" charset="-122"/>
              </a:rPr>
              <a:t>80</a:t>
            </a:r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分钟</a:t>
            </a:r>
            <a:endParaRPr kumimoji="1" lang="en-US" altLang="zh-CN" b="1" dirty="0">
              <a:latin typeface="Times" pitchFamily="2" charset="0"/>
              <a:ea typeface="FangSong" panose="02010609060101010101" pitchFamily="49" charset="-122"/>
            </a:endParaRPr>
          </a:p>
          <a:p>
            <a:endParaRPr kumimoji="1" lang="en-US" altLang="zh-CN" b="1" dirty="0">
              <a:latin typeface="Times" pitchFamily="2" charset="0"/>
              <a:ea typeface="FangSong" panose="02010609060101010101" pitchFamily="49" charset="-122"/>
            </a:endParaRPr>
          </a:p>
          <a:p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今天能学到的干货：</a:t>
            </a:r>
            <a:endParaRPr kumimoji="1" lang="en-US" altLang="zh-CN" b="1" dirty="0">
              <a:latin typeface="Times" pitchFamily="2" charset="0"/>
              <a:ea typeface="FangSong" panose="02010609060101010101" pitchFamily="49" charset="-122"/>
            </a:endParaRPr>
          </a:p>
          <a:p>
            <a:endParaRPr kumimoji="1" lang="en-US" altLang="zh-CN" b="1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了解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Hugging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Face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及其相关工具；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了解如何使用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Hugging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Face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并实现简单的深度学习模型训练；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学会使用</a:t>
            </a:r>
            <a:r>
              <a:rPr kumimoji="1" lang="en-US" altLang="zh-CN" dirty="0" err="1">
                <a:latin typeface="Times" pitchFamily="2" charset="0"/>
                <a:ea typeface="FangSong" panose="02010609060101010101" pitchFamily="49" charset="-122"/>
              </a:rPr>
              <a:t>HugNLP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框架实现各种类型模型任务开发；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了解类</a:t>
            </a:r>
            <a:r>
              <a:rPr kumimoji="1" lang="en-US" altLang="zh-CN" dirty="0" err="1">
                <a:latin typeface="Times" pitchFamily="2" charset="0"/>
                <a:ea typeface="FangSong" panose="02010609060101010101" pitchFamily="49" charset="-122"/>
              </a:rPr>
              <a:t>ChatGPT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模型原理；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如何使用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Hugging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Face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完成类</a:t>
            </a:r>
            <a:r>
              <a:rPr kumimoji="1" lang="en-US" altLang="zh-CN" dirty="0" err="1">
                <a:latin typeface="Times" pitchFamily="2" charset="0"/>
                <a:ea typeface="FangSong" panose="02010609060101010101" pitchFamily="49" charset="-122"/>
              </a:rPr>
              <a:t>ChatGPT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模型的训练；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了解</a:t>
            </a:r>
            <a:r>
              <a:rPr kumimoji="1" lang="en-US" altLang="zh-CN" dirty="0" err="1">
                <a:latin typeface="Times" pitchFamily="2" charset="0"/>
                <a:ea typeface="FangSong" panose="02010609060101010101" pitchFamily="49" charset="-122"/>
              </a:rPr>
              <a:t>OpenAI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API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了解一些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Prompt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技术；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学会使用</a:t>
            </a:r>
            <a:r>
              <a:rPr kumimoji="1" lang="en-US" altLang="zh-CN" dirty="0" err="1">
                <a:latin typeface="Times" pitchFamily="2" charset="0"/>
                <a:ea typeface="FangSong" panose="02010609060101010101" pitchFamily="49" charset="-122"/>
              </a:rPr>
              <a:t>OpenAI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API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完成一些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NLP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任务；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E544FD-8741-4557-FB34-CF9B7C1945B4}"/>
              </a:ext>
            </a:extLst>
          </p:cNvPr>
          <p:cNvSpPr txBox="1"/>
          <p:nvPr/>
        </p:nvSpPr>
        <p:spPr>
          <a:xfrm>
            <a:off x="7356143" y="2786712"/>
            <a:ext cx="44901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FF0000"/>
                </a:solidFill>
              </a:rPr>
              <a:t>半小时手把手教会使用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Hugging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Face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实现文本分类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72AE4FF-4F51-9A21-4DDC-14CE6D01109F}"/>
              </a:ext>
            </a:extLst>
          </p:cNvPr>
          <p:cNvSpPr txBox="1"/>
          <p:nvPr/>
        </p:nvSpPr>
        <p:spPr>
          <a:xfrm>
            <a:off x="7356142" y="3880808"/>
            <a:ext cx="44901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rgbClr val="FF0000"/>
                </a:solidFill>
              </a:rPr>
              <a:t>20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分钟快速了解类</a:t>
            </a:r>
            <a:r>
              <a:rPr kumimoji="1" lang="en-US" altLang="zh-CN" sz="2400" b="1" dirty="0" err="1">
                <a:solidFill>
                  <a:srgbClr val="FF0000"/>
                </a:solidFill>
              </a:rPr>
              <a:t>ChatGPT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模型训练原理和流程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8A488E-DF09-ECA6-B2F1-D502C5478B1B}"/>
              </a:ext>
            </a:extLst>
          </p:cNvPr>
          <p:cNvSpPr txBox="1"/>
          <p:nvPr/>
        </p:nvSpPr>
        <p:spPr>
          <a:xfrm>
            <a:off x="7356142" y="4995671"/>
            <a:ext cx="4612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rgbClr val="FF0000"/>
                </a:solidFill>
              </a:rPr>
              <a:t>20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分钟学会</a:t>
            </a:r>
            <a:r>
              <a:rPr kumimoji="1" lang="en-US" altLang="zh-CN" sz="2400" b="1" dirty="0" err="1">
                <a:solidFill>
                  <a:srgbClr val="FF0000"/>
                </a:solidFill>
              </a:rPr>
              <a:t>OpenAI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API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大模型调用和应用</a:t>
            </a:r>
          </a:p>
        </p:txBody>
      </p:sp>
    </p:spTree>
    <p:extLst>
      <p:ext uri="{BB962C8B-B14F-4D97-AF65-F5344CB8AC3E}">
        <p14:creationId xmlns:p14="http://schemas.microsoft.com/office/powerpoint/2010/main" val="1293708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F80B7DE-0DC3-D9CE-72F9-D08FB6EAADC7}"/>
              </a:ext>
            </a:extLst>
          </p:cNvPr>
          <p:cNvSpPr txBox="1"/>
          <p:nvPr/>
        </p:nvSpPr>
        <p:spPr>
          <a:xfrm>
            <a:off x="514348" y="1677937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err="1">
                <a:latin typeface="Times" pitchFamily="2" charset="0"/>
                <a:ea typeface="FangSong" panose="02010609060101010101" pitchFamily="49" charset="-122"/>
              </a:rPr>
              <a:t>HuggingFace</a:t>
            </a:r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D32782-CBBB-64FF-5FC2-09E41D51C2B4}"/>
              </a:ext>
            </a:extLst>
          </p:cNvPr>
          <p:cNvSpPr txBox="1"/>
          <p:nvPr/>
        </p:nvSpPr>
        <p:spPr>
          <a:xfrm>
            <a:off x="643203" y="2152371"/>
            <a:ext cx="66218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effectLst/>
                <a:latin typeface="Times" pitchFamily="2" charset="0"/>
                <a:ea typeface="FangSong" panose="02010609060101010101" pitchFamily="49" charset="-122"/>
              </a:rPr>
              <a:t>Hugging</a:t>
            </a:r>
            <a:r>
              <a:rPr lang="zh-CN" altLang="en-US" b="0" i="0" dirty="0">
                <a:effectLst/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lang="en-US" altLang="zh-CN" b="0" i="0" dirty="0">
                <a:effectLst/>
                <a:latin typeface="Times" pitchFamily="2" charset="0"/>
                <a:ea typeface="FangSong" panose="02010609060101010101" pitchFamily="49" charset="-122"/>
              </a:rPr>
              <a:t>Face</a:t>
            </a:r>
            <a:r>
              <a:rPr lang="zh-CN" altLang="en-US" b="0" i="0" dirty="0">
                <a:effectLst/>
                <a:latin typeface="Times" pitchFamily="2" charset="0"/>
                <a:ea typeface="FangSong" panose="02010609060101010101" pitchFamily="49" charset="-122"/>
              </a:rPr>
              <a:t>即是网站名也是其公司名，随着</a:t>
            </a:r>
            <a:r>
              <a:rPr lang="en" altLang="zh-CN" dirty="0">
                <a:latin typeface="Times" pitchFamily="2" charset="0"/>
                <a:ea typeface="FangSong" panose="02010609060101010101" pitchFamily="49" charset="-122"/>
              </a:rPr>
              <a:t>T</a:t>
            </a:r>
            <a:r>
              <a:rPr lang="en" altLang="zh-CN" b="0" i="0" dirty="0">
                <a:effectLst/>
                <a:latin typeface="Times" pitchFamily="2" charset="0"/>
                <a:ea typeface="FangSong" panose="02010609060101010101" pitchFamily="49" charset="-122"/>
              </a:rPr>
              <a:t>ransformer</a:t>
            </a:r>
            <a:r>
              <a:rPr lang="zh-CN" altLang="en-US" b="0" i="0" dirty="0">
                <a:effectLst/>
                <a:latin typeface="Times" pitchFamily="2" charset="0"/>
                <a:ea typeface="FangSong" panose="02010609060101010101" pitchFamily="49" charset="-122"/>
              </a:rPr>
              <a:t>浪潮，</a:t>
            </a:r>
            <a:r>
              <a:rPr lang="en" altLang="zh-CN" b="0" i="0" u="none" strike="noStrike" dirty="0">
                <a:effectLst/>
                <a:latin typeface="Times" pitchFamily="2" charset="0"/>
                <a:ea typeface="FangSong" panose="02010609060101010101" pitchFamily="49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CN" b="0" i="0" dirty="0">
                <a:effectLst/>
                <a:latin typeface="Times" pitchFamily="2" charset="0"/>
                <a:ea typeface="FangSong" panose="02010609060101010101" pitchFamily="49" charset="-122"/>
              </a:rPr>
              <a:t>Hugging</a:t>
            </a:r>
            <a:r>
              <a:rPr lang="zh-CN" altLang="en-US" b="0" i="0" dirty="0">
                <a:effectLst/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lang="en-US" altLang="zh-CN" b="0" i="0" dirty="0">
                <a:effectLst/>
                <a:latin typeface="Times" pitchFamily="2" charset="0"/>
                <a:ea typeface="FangSong" panose="02010609060101010101" pitchFamily="49" charset="-122"/>
              </a:rPr>
              <a:t>Face</a:t>
            </a:r>
            <a:r>
              <a:rPr lang="zh-CN" altLang="en-US" b="0" i="0" dirty="0">
                <a:effectLst/>
                <a:latin typeface="Times" pitchFamily="2" charset="0"/>
                <a:ea typeface="FangSong" panose="02010609060101010101" pitchFamily="49" charset="-122"/>
              </a:rPr>
              <a:t>逐步收纳了众多最前沿的模型和数据集等有趣的工作，与</a:t>
            </a:r>
            <a:r>
              <a:rPr lang="en" altLang="zh-CN" dirty="0">
                <a:latin typeface="Times" pitchFamily="2" charset="0"/>
                <a:ea typeface="FangSong" panose="02010609060101010101" pitchFamily="49" charset="-122"/>
              </a:rPr>
              <a:t>T</a:t>
            </a:r>
            <a:r>
              <a:rPr lang="en" altLang="zh-CN" b="0" i="0" dirty="0">
                <a:effectLst/>
                <a:latin typeface="Times" pitchFamily="2" charset="0"/>
                <a:ea typeface="FangSong" panose="02010609060101010101" pitchFamily="49" charset="-122"/>
              </a:rPr>
              <a:t>ransformers</a:t>
            </a:r>
            <a:r>
              <a:rPr lang="zh-CN" altLang="en-US" b="0" i="0" dirty="0">
                <a:effectLst/>
                <a:latin typeface="Times" pitchFamily="2" charset="0"/>
                <a:ea typeface="FangSong" panose="02010609060101010101" pitchFamily="49" charset="-122"/>
              </a:rPr>
              <a:t>库结合，可以快速使用学习这些模型。目前提到</a:t>
            </a:r>
            <a:r>
              <a:rPr lang="en" altLang="zh-CN" b="0" i="0" dirty="0">
                <a:effectLst/>
                <a:latin typeface="Times" pitchFamily="2" charset="0"/>
                <a:ea typeface="FangSong" panose="02010609060101010101" pitchFamily="49" charset="-122"/>
              </a:rPr>
              <a:t>NLP</a:t>
            </a:r>
            <a:r>
              <a:rPr lang="zh-CN" altLang="en-US" b="0" i="0" dirty="0">
                <a:effectLst/>
                <a:latin typeface="Times" pitchFamily="2" charset="0"/>
                <a:ea typeface="FangSong" panose="02010609060101010101" pitchFamily="49" charset="-122"/>
              </a:rPr>
              <a:t>必然绕不开</a:t>
            </a:r>
            <a:r>
              <a:rPr lang="en-US" altLang="zh-CN" b="0" i="0" dirty="0">
                <a:effectLst/>
                <a:latin typeface="Times" pitchFamily="2" charset="0"/>
                <a:ea typeface="FangSong" panose="02010609060101010101" pitchFamily="49" charset="-122"/>
              </a:rPr>
              <a:t>Hugging</a:t>
            </a:r>
            <a:r>
              <a:rPr lang="zh-CN" altLang="en-US" b="0" i="0" dirty="0">
                <a:effectLst/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lang="en-US" altLang="zh-CN" b="0" i="0" dirty="0">
                <a:effectLst/>
                <a:latin typeface="Times" pitchFamily="2" charset="0"/>
                <a:ea typeface="FangSong" panose="02010609060101010101" pitchFamily="49" charset="-122"/>
              </a:rPr>
              <a:t>Face </a:t>
            </a:r>
            <a:r>
              <a:rPr lang="zh-CN" altLang="en" b="0" i="0" dirty="0">
                <a:effectLst/>
                <a:latin typeface="Times" pitchFamily="2" charset="0"/>
                <a:ea typeface="FangSong" panose="02010609060101010101" pitchFamily="49" charset="-122"/>
              </a:rPr>
              <a:t>。</a:t>
            </a:r>
            <a:endParaRPr lang="en-US" altLang="zh-CN" b="0" i="0" dirty="0">
              <a:effectLst/>
              <a:latin typeface="Times" pitchFamily="2" charset="0"/>
              <a:ea typeface="FangSong" panose="02010609060101010101" pitchFamily="49" charset="-122"/>
            </a:endParaRPr>
          </a:p>
          <a:p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官网：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" altLang="zh-CN" dirty="0">
                <a:latin typeface="Times" pitchFamily="2" charset="0"/>
                <a:ea typeface="FangSong" panose="02010609060101010101" pitchFamily="49" charset="-122"/>
                <a:hlinkClick r:id="rId5"/>
              </a:rPr>
              <a:t>https://huggingface.co/</a:t>
            </a:r>
            <a:endParaRPr kumimoji="1" lang="en" altLang="zh-CN" dirty="0">
              <a:latin typeface="Times" pitchFamily="2" charset="0"/>
              <a:ea typeface="FangSong" panose="02010609060101010101" pitchFamily="49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D2B239D-9D10-E98E-BF23-CDD82A1ECE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6055" y="1442655"/>
            <a:ext cx="683129" cy="633627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59B62597-D0F6-2DB0-0F09-15DB1E29A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1906" y="1391796"/>
            <a:ext cx="3748078" cy="5029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6A64009-62E9-9AE9-B806-8042D53D1E9A}"/>
              </a:ext>
            </a:extLst>
          </p:cNvPr>
          <p:cNvSpPr txBox="1"/>
          <p:nvPr/>
        </p:nvSpPr>
        <p:spPr>
          <a:xfrm>
            <a:off x="8759706" y="6488668"/>
            <a:ext cx="179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Transformer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模型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898C23E-C93F-05C7-6718-D45CA116B4E3}"/>
              </a:ext>
            </a:extLst>
          </p:cNvPr>
          <p:cNvSpPr txBox="1"/>
          <p:nvPr/>
        </p:nvSpPr>
        <p:spPr>
          <a:xfrm>
            <a:off x="643202" y="4302900"/>
            <a:ext cx="66218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相关工具：</a:t>
            </a:r>
            <a:endParaRPr lang="en-US" altLang="zh-CN" b="0" i="0" u="none" strike="noStrike" dirty="0">
              <a:effectLst/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Transformers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datasets</a:t>
            </a:r>
            <a:endParaRPr kumimoji="1" lang="en" altLang="zh-CN" dirty="0">
              <a:latin typeface="Times" pitchFamily="2" charset="0"/>
              <a:ea typeface="FangSong" panose="02010609060101010101" pitchFamily="49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05619D3-2507-C503-90DC-D6952B19FC1A}"/>
              </a:ext>
            </a:extLst>
          </p:cNvPr>
          <p:cNvSpPr txBox="1"/>
          <p:nvPr/>
        </p:nvSpPr>
        <p:spPr>
          <a:xfrm>
            <a:off x="643201" y="5435106"/>
            <a:ext cx="6621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文档：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  <a:hlinkClick r:id="rId8"/>
              </a:rPr>
              <a:t>https://huggingface.co/docs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9ED86F9-A6B4-0128-39EC-522F69C8E6AC}"/>
              </a:ext>
            </a:extLst>
          </p:cNvPr>
          <p:cNvSpPr txBox="1"/>
          <p:nvPr/>
        </p:nvSpPr>
        <p:spPr>
          <a:xfrm>
            <a:off x="4213113" y="358806"/>
            <a:ext cx="3765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Times" pitchFamily="2" charset="0"/>
                <a:ea typeface="FangSong" panose="02010609060101010101" pitchFamily="49" charset="-122"/>
              </a:rPr>
              <a:t>Hugging</a:t>
            </a:r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sz="2400" dirty="0">
                <a:latin typeface="Times" pitchFamily="2" charset="0"/>
                <a:ea typeface="FangSong" panose="02010609060101010101" pitchFamily="49" charset="-122"/>
              </a:rPr>
              <a:t>Face</a:t>
            </a:r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工具及其使用</a:t>
            </a:r>
          </a:p>
        </p:txBody>
      </p:sp>
    </p:spTree>
    <p:extLst>
      <p:ext uri="{BB962C8B-B14F-4D97-AF65-F5344CB8AC3E}">
        <p14:creationId xmlns:p14="http://schemas.microsoft.com/office/powerpoint/2010/main" val="3479257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7DD5E51-2317-6171-0809-BFCAED5978F6}"/>
              </a:ext>
            </a:extLst>
          </p:cNvPr>
          <p:cNvSpPr txBox="1"/>
          <p:nvPr/>
        </p:nvSpPr>
        <p:spPr>
          <a:xfrm>
            <a:off x="514348" y="1779002"/>
            <a:ext cx="662189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使用</a:t>
            </a:r>
            <a:r>
              <a:rPr lang="en-US" altLang="zh-CN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Hugging</a:t>
            </a:r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lang="en-US" altLang="zh-CN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Face</a:t>
            </a:r>
            <a:r>
              <a:rPr lang="zh-CN" altLang="en-US" dirty="0">
                <a:latin typeface="Times" pitchFamily="2" charset="0"/>
                <a:ea typeface="FangSong" panose="02010609060101010101" pitchFamily="49" charset="-122"/>
              </a:rPr>
              <a:t>实现一个文本分类任务？</a:t>
            </a:r>
            <a:endParaRPr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基于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BERT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模型；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" dirty="0">
                <a:latin typeface="Times" pitchFamily="2" charset="0"/>
                <a:ea typeface="FangSong" panose="02010609060101010101" pitchFamily="49" charset="-122"/>
              </a:rPr>
              <a:t>实现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SST-2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情感分析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现场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coding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实现并跑通：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如何使用</a:t>
            </a:r>
            <a:r>
              <a:rPr kumimoji="1" lang="en-US" altLang="zh-CN" dirty="0">
                <a:latin typeface="Times" pitchFamily="2" charset="0"/>
                <a:ea typeface="FangSong" panose="02010609060101010101" pitchFamily="49" charset="-122"/>
              </a:rPr>
              <a:t>dataset</a:t>
            </a: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获取数据？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如何进行分词？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如何搭建模型？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如何定义数据处理器？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如何封装模型训练器？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Times" pitchFamily="2" charset="0"/>
                <a:ea typeface="FangSong" panose="02010609060101010101" pitchFamily="49" charset="-122"/>
              </a:rPr>
              <a:t>如何获取训练结果？</a:t>
            </a:r>
            <a:endParaRPr kumimoji="1" lang="en-US" altLang="zh-CN" dirty="0">
              <a:latin typeface="Times" pitchFamily="2" charset="0"/>
              <a:ea typeface="FangSong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750718C-C885-CAB7-25A9-429BD353482C}"/>
              </a:ext>
            </a:extLst>
          </p:cNvPr>
          <p:cNvSpPr txBox="1"/>
          <p:nvPr/>
        </p:nvSpPr>
        <p:spPr>
          <a:xfrm>
            <a:off x="4213113" y="358806"/>
            <a:ext cx="3765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Times" pitchFamily="2" charset="0"/>
                <a:ea typeface="FangSong" panose="02010609060101010101" pitchFamily="49" charset="-122"/>
              </a:rPr>
              <a:t>Hugging</a:t>
            </a:r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sz="2400" dirty="0">
                <a:latin typeface="Times" pitchFamily="2" charset="0"/>
                <a:ea typeface="FangSong" panose="02010609060101010101" pitchFamily="49" charset="-122"/>
              </a:rPr>
              <a:t>Face</a:t>
            </a:r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工具及其使用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32193E1-A5F0-7C82-3128-66603203B259}"/>
              </a:ext>
            </a:extLst>
          </p:cNvPr>
          <p:cNvSpPr txBox="1"/>
          <p:nvPr/>
        </p:nvSpPr>
        <p:spPr>
          <a:xfrm>
            <a:off x="191068" y="6314528"/>
            <a:ext cx="9166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课程代码会放在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上：</a:t>
            </a:r>
            <a:r>
              <a:rPr kumimoji="1" lang="en" altLang="zh-CN" dirty="0">
                <a:hlinkClick r:id="rId4"/>
              </a:rPr>
              <a:t>https://github.com/DaSE4Good/EfficientTools/tree/main/class</a:t>
            </a:r>
            <a:r>
              <a:rPr kumimoji="1" lang="en-US" altLang="zh-CN" dirty="0">
                <a:hlinkClick r:id="rId4"/>
              </a:rPr>
              <a:t>3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31667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15A04A9-7FFC-02CB-8F24-15FEB2F19A6C}"/>
              </a:ext>
            </a:extLst>
          </p:cNvPr>
          <p:cNvSpPr txBox="1"/>
          <p:nvPr/>
        </p:nvSpPr>
        <p:spPr>
          <a:xfrm>
            <a:off x="5234227" y="35880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大模型相关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8CDE38E-C9EC-6F46-4CC3-705AB4271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99" y="1309272"/>
            <a:ext cx="7124601" cy="5548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8951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640273A-E71E-B63A-8E82-AAE47682840D}"/>
              </a:ext>
            </a:extLst>
          </p:cNvPr>
          <p:cNvSpPr txBox="1"/>
          <p:nvPr/>
        </p:nvSpPr>
        <p:spPr>
          <a:xfrm>
            <a:off x="272471" y="1127569"/>
            <a:ext cx="7839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 err="1">
                <a:latin typeface="Times" pitchFamily="2" charset="0"/>
                <a:ea typeface="FangSong" panose="02010609060101010101" pitchFamily="49" charset="-122"/>
              </a:rPr>
              <a:t>ChatGPT</a:t>
            </a:r>
            <a:r>
              <a:rPr kumimoji="1" lang="zh-CN" altLang="en-US" sz="2400" b="1" dirty="0">
                <a:latin typeface="Times" pitchFamily="2" charset="0"/>
                <a:ea typeface="FangSong" panose="02010609060101010101" pitchFamily="49" charset="-122"/>
              </a:rPr>
              <a:t>简要介绍</a:t>
            </a:r>
            <a:endParaRPr kumimoji="1" lang="en-US" altLang="zh-CN" sz="2400" b="1" dirty="0">
              <a:latin typeface="Times" pitchFamily="2" charset="0"/>
              <a:ea typeface="FangSong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D3ABCD4-AFCE-E08A-2397-0BA638B2E5C6}"/>
              </a:ext>
            </a:extLst>
          </p:cNvPr>
          <p:cNvSpPr txBox="1"/>
          <p:nvPr/>
        </p:nvSpPr>
        <p:spPr>
          <a:xfrm>
            <a:off x="225469" y="1613397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第一步：监督微调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39561A7-A42F-AF9B-5D29-C9B0D2B76EA3}"/>
              </a:ext>
            </a:extLst>
          </p:cNvPr>
          <p:cNvSpPr txBox="1"/>
          <p:nvPr/>
        </p:nvSpPr>
        <p:spPr>
          <a:xfrm>
            <a:off x="2945704" y="1613397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第二步：训练奖励函数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4CA6B6C-C3F0-8B56-FDC3-BCC5B0AB748F}"/>
              </a:ext>
            </a:extLst>
          </p:cNvPr>
          <p:cNvSpPr txBox="1"/>
          <p:nvPr/>
        </p:nvSpPr>
        <p:spPr>
          <a:xfrm>
            <a:off x="6127604" y="1613397"/>
            <a:ext cx="4834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第三步：人类反馈的强化学习对齐</a:t>
            </a:r>
            <a:r>
              <a:rPr kumimoji="1" lang="en-US" altLang="zh-CN" b="1" dirty="0">
                <a:latin typeface="Times" pitchFamily="2" charset="0"/>
                <a:ea typeface="FangSong" panose="02010609060101010101" pitchFamily="49" charset="-122"/>
              </a:rPr>
              <a:t>+PPO</a:t>
            </a:r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算法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D95CE0F-BA11-734F-5442-8ADD55E0D0D4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ECFCA6F-BCA9-F133-5210-E34D20EE6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922C2382-8665-50C0-360B-A2A9EBC9B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629530F-E690-EE1B-49E0-540191643D3A}"/>
              </a:ext>
            </a:extLst>
          </p:cNvPr>
          <p:cNvSpPr txBox="1"/>
          <p:nvPr/>
        </p:nvSpPr>
        <p:spPr>
          <a:xfrm>
            <a:off x="5234227" y="35880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大模型相关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C002F9B-46B6-5230-D42B-C7721C417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6794" y="1982729"/>
            <a:ext cx="7673751" cy="44837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3402081F-B9E4-0DA4-C09B-D43E184514C4}"/>
              </a:ext>
            </a:extLst>
          </p:cNvPr>
          <p:cNvSpPr txBox="1"/>
          <p:nvPr/>
        </p:nvSpPr>
        <p:spPr>
          <a:xfrm>
            <a:off x="225469" y="6314528"/>
            <a:ext cx="6100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5"/>
              </a:rPr>
              <a:t>https://wjn1996.blog.csdn.net/article/details/130381131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04570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15A04A9-7FFC-02CB-8F24-15FEB2F19A6C}"/>
              </a:ext>
            </a:extLst>
          </p:cNvPr>
          <p:cNvSpPr txBox="1"/>
          <p:nvPr/>
        </p:nvSpPr>
        <p:spPr>
          <a:xfrm>
            <a:off x="5234227" y="35880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大模型相关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D90A07-8B6F-BC52-29B7-5189B26C5A62}"/>
              </a:ext>
            </a:extLst>
          </p:cNvPr>
          <p:cNvSpPr txBox="1"/>
          <p:nvPr/>
        </p:nvSpPr>
        <p:spPr>
          <a:xfrm>
            <a:off x="514348" y="1779002"/>
            <a:ext cx="983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如何自己训练一个类</a:t>
            </a:r>
            <a:r>
              <a:rPr lang="en-US" altLang="zh-CN" b="0" i="0" u="none" strike="noStrike" dirty="0" err="1">
                <a:effectLst/>
                <a:latin typeface="Times" pitchFamily="2" charset="0"/>
                <a:ea typeface="FangSong" panose="02010609060101010101" pitchFamily="49" charset="-122"/>
              </a:rPr>
              <a:t>ChatGPT</a:t>
            </a:r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模型？</a:t>
            </a:r>
            <a:endParaRPr lang="en-US" altLang="zh-CN" b="0" i="0" u="none" strike="noStrike" dirty="0">
              <a:effectLst/>
              <a:latin typeface="Times" pitchFamily="2" charset="0"/>
              <a:ea typeface="FangSong" panose="02010609060101010101" pitchFamily="49" charset="-122"/>
            </a:endParaRPr>
          </a:p>
        </p:txBody>
      </p:sp>
      <p:pic>
        <p:nvPicPr>
          <p:cNvPr id="10244" name="Picture 4">
            <a:extLst>
              <a:ext uri="{FF2B5EF4-FFF2-40B4-BE49-F238E27FC236}">
                <a16:creationId xmlns:a16="http://schemas.microsoft.com/office/drawing/2014/main" id="{D9118131-28ED-B2CA-DFA1-ACE15EB1D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048547"/>
            <a:ext cx="10058400" cy="43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950DA48-6101-1DC2-E6B5-5CF9AA20CABD}"/>
              </a:ext>
            </a:extLst>
          </p:cNvPr>
          <p:cNvSpPr txBox="1"/>
          <p:nvPr/>
        </p:nvSpPr>
        <p:spPr>
          <a:xfrm>
            <a:off x="211540" y="6366547"/>
            <a:ext cx="6100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5"/>
              </a:rPr>
              <a:t>https://zhuanlan.zhihu.com/p/408166011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28763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15A04A9-7FFC-02CB-8F24-15FEB2F19A6C}"/>
              </a:ext>
            </a:extLst>
          </p:cNvPr>
          <p:cNvSpPr txBox="1"/>
          <p:nvPr/>
        </p:nvSpPr>
        <p:spPr>
          <a:xfrm>
            <a:off x="5234227" y="35880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大模型相关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972A1E3-DD4B-B620-24C8-77E8E2EDAEAB}"/>
              </a:ext>
            </a:extLst>
          </p:cNvPr>
          <p:cNvSpPr txBox="1"/>
          <p:nvPr/>
        </p:nvSpPr>
        <p:spPr>
          <a:xfrm>
            <a:off x="562289" y="4634540"/>
            <a:ext cx="2890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latin typeface="Times" pitchFamily="2" charset="0"/>
                <a:ea typeface="FangSong" panose="02010609060101010101" pitchFamily="49" charset="-122"/>
              </a:rPr>
              <a:t>Causal</a:t>
            </a:r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b="1" dirty="0">
                <a:latin typeface="Times" pitchFamily="2" charset="0"/>
                <a:ea typeface="FangSong" panose="02010609060101010101" pitchFamily="49" charset="-122"/>
              </a:rPr>
              <a:t>Language</a:t>
            </a:r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 </a:t>
            </a:r>
            <a:r>
              <a:rPr kumimoji="1" lang="en-US" altLang="zh-CN" b="1" dirty="0">
                <a:latin typeface="Times" pitchFamily="2" charset="0"/>
                <a:ea typeface="FangSong" panose="02010609060101010101" pitchFamily="49" charset="-122"/>
              </a:rPr>
              <a:t>Modeling</a:t>
            </a:r>
            <a:endParaRPr kumimoji="1" lang="zh-CN" altLang="en-US" b="1" dirty="0">
              <a:latin typeface="Times" pitchFamily="2" charset="0"/>
              <a:ea typeface="FangSong" panose="02010609060101010101" pitchFamily="49" charset="-12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A2B193-21F4-455F-B72B-0940C5EF9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911" y="5003872"/>
            <a:ext cx="8500794" cy="128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0B8FD44-190E-DE74-367C-D49B34B79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9435" y="4819206"/>
            <a:ext cx="1693149" cy="1466875"/>
          </a:xfrm>
          <a:prstGeom prst="rect">
            <a:avLst/>
          </a:prstGeom>
        </p:spPr>
      </p:pic>
      <p:pic>
        <p:nvPicPr>
          <p:cNvPr id="6146" name="Picture 2" descr="在这里插入图片描述">
            <a:extLst>
              <a:ext uri="{FF2B5EF4-FFF2-40B4-BE49-F238E27FC236}">
                <a16:creationId xmlns:a16="http://schemas.microsoft.com/office/drawing/2014/main" id="{710B2FEB-10E4-C8D6-CEB2-E1FE925DF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97" y="1975187"/>
            <a:ext cx="10927805" cy="2512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0123D33-B49F-9998-B220-6DCCBB587EE4}"/>
              </a:ext>
            </a:extLst>
          </p:cNvPr>
          <p:cNvSpPr txBox="1"/>
          <p:nvPr/>
        </p:nvSpPr>
        <p:spPr>
          <a:xfrm>
            <a:off x="562289" y="148691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latin typeface="Times" pitchFamily="2" charset="0"/>
                <a:ea typeface="FangSong" panose="02010609060101010101" pitchFamily="49" charset="-122"/>
              </a:rPr>
              <a:t>训练数据格式</a:t>
            </a:r>
          </a:p>
        </p:txBody>
      </p:sp>
    </p:spTree>
    <p:extLst>
      <p:ext uri="{BB962C8B-B14F-4D97-AF65-F5344CB8AC3E}">
        <p14:creationId xmlns:p14="http://schemas.microsoft.com/office/powerpoint/2010/main" val="391187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52FD27C-859D-93AC-94EC-8960947E2ECD}"/>
              </a:ext>
            </a:extLst>
          </p:cNvPr>
          <p:cNvSpPr/>
          <p:nvPr/>
        </p:nvSpPr>
        <p:spPr>
          <a:xfrm>
            <a:off x="0" y="1018573"/>
            <a:ext cx="12192000" cy="9259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7030A0"/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959C9CD-AC17-B3D6-C36C-0945AA01F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143" y="2893"/>
            <a:ext cx="999281" cy="9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C08D259-E0FE-D9B1-6670-97D4AAF78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"/>
            <a:ext cx="1028696" cy="102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15A04A9-7FFC-02CB-8F24-15FEB2F19A6C}"/>
              </a:ext>
            </a:extLst>
          </p:cNvPr>
          <p:cNvSpPr txBox="1"/>
          <p:nvPr/>
        </p:nvSpPr>
        <p:spPr>
          <a:xfrm>
            <a:off x="5234227" y="35880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>
                <a:latin typeface="Times" pitchFamily="2" charset="0"/>
                <a:ea typeface="FangSong" panose="02010609060101010101" pitchFamily="49" charset="-122"/>
              </a:rPr>
              <a:t>大模型相关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D90A07-8B6F-BC52-29B7-5189B26C5A62}"/>
              </a:ext>
            </a:extLst>
          </p:cNvPr>
          <p:cNvSpPr txBox="1"/>
          <p:nvPr/>
        </p:nvSpPr>
        <p:spPr>
          <a:xfrm>
            <a:off x="514348" y="1779002"/>
            <a:ext cx="983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自己训练一个类</a:t>
            </a:r>
            <a:r>
              <a:rPr lang="en-US" altLang="zh-CN" b="0" i="0" u="none" strike="noStrike" dirty="0" err="1">
                <a:effectLst/>
                <a:latin typeface="Times" pitchFamily="2" charset="0"/>
                <a:ea typeface="FangSong" panose="02010609060101010101" pitchFamily="49" charset="-122"/>
              </a:rPr>
              <a:t>ChatGPT</a:t>
            </a:r>
            <a:r>
              <a:rPr lang="zh-CN" altLang="en-US" b="0" i="0" u="none" strike="noStrike" dirty="0">
                <a:effectLst/>
                <a:latin typeface="Times" pitchFamily="2" charset="0"/>
                <a:ea typeface="FangSong" panose="02010609060101010101" pitchFamily="49" charset="-122"/>
              </a:rPr>
              <a:t>？</a:t>
            </a:r>
            <a:endParaRPr lang="en-US" altLang="zh-CN" b="0" i="0" u="none" strike="noStrike" dirty="0">
              <a:effectLst/>
              <a:latin typeface="Times" pitchFamily="2" charset="0"/>
              <a:ea typeface="FangSong" panose="02010609060101010101" pitchFamily="49" charset="-122"/>
            </a:endParaRP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F898C872-3F89-4AEF-466B-22D00A24D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" y="2497541"/>
            <a:ext cx="106045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C3B39F5-CB93-7B17-C1F3-512E8ABB4DD6}"/>
              </a:ext>
            </a:extLst>
          </p:cNvPr>
          <p:cNvSpPr txBox="1"/>
          <p:nvPr/>
        </p:nvSpPr>
        <p:spPr>
          <a:xfrm>
            <a:off x="95534" y="6314528"/>
            <a:ext cx="6100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Self-instruct</a:t>
            </a:r>
            <a:r>
              <a:rPr lang="zh-CN" altLang="en-US" dirty="0"/>
              <a:t>：</a:t>
            </a:r>
            <a:r>
              <a:rPr lang="zh-CN" altLang="en-US" dirty="0">
                <a:hlinkClick r:id="rId5"/>
              </a:rPr>
              <a:t>https://zhuanlan.zhihu.com/p/614916562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93868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3910</TotalTime>
  <Words>1324</Words>
  <Application>Microsoft Macintosh PowerPoint</Application>
  <PresentationFormat>宽屏</PresentationFormat>
  <Paragraphs>174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等线</vt:lpstr>
      <vt:lpstr>等线 Light</vt:lpstr>
      <vt:lpstr>Arial</vt:lpstr>
      <vt:lpstr>Menlo</vt:lpstr>
      <vt:lpstr>Times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Jianing</dc:creator>
  <cp:lastModifiedBy>Wang Jianing</cp:lastModifiedBy>
  <cp:revision>69</cp:revision>
  <dcterms:created xsi:type="dcterms:W3CDTF">2023-06-03T13:02:54Z</dcterms:created>
  <dcterms:modified xsi:type="dcterms:W3CDTF">2023-06-06T06:13:06Z</dcterms:modified>
</cp:coreProperties>
</file>

<file path=docProps/thumbnail.jpeg>
</file>